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2"/>
  </p:notesMasterIdLst>
  <p:handoutMasterIdLst>
    <p:handoutMasterId r:id="rId43"/>
  </p:handoutMasterIdLst>
  <p:sldIdLst>
    <p:sldId id="309" r:id="rId2"/>
    <p:sldId id="297" r:id="rId3"/>
    <p:sldId id="298" r:id="rId4"/>
    <p:sldId id="258" r:id="rId5"/>
    <p:sldId id="296" r:id="rId6"/>
    <p:sldId id="272" r:id="rId7"/>
    <p:sldId id="299" r:id="rId8"/>
    <p:sldId id="273" r:id="rId9"/>
    <p:sldId id="300" r:id="rId10"/>
    <p:sldId id="301" r:id="rId11"/>
    <p:sldId id="302" r:id="rId12"/>
    <p:sldId id="303" r:id="rId13"/>
    <p:sldId id="274" r:id="rId14"/>
    <p:sldId id="275" r:id="rId15"/>
    <p:sldId id="276" r:id="rId16"/>
    <p:sldId id="277" r:id="rId17"/>
    <p:sldId id="281" r:id="rId18"/>
    <p:sldId id="282" r:id="rId19"/>
    <p:sldId id="304" r:id="rId20"/>
    <p:sldId id="283" r:id="rId21"/>
    <p:sldId id="284" r:id="rId22"/>
    <p:sldId id="285" r:id="rId23"/>
    <p:sldId id="305" r:id="rId24"/>
    <p:sldId id="311" r:id="rId25"/>
    <p:sldId id="312" r:id="rId26"/>
    <p:sldId id="313" r:id="rId27"/>
    <p:sldId id="286" r:id="rId28"/>
    <p:sldId id="306" r:id="rId29"/>
    <p:sldId id="287" r:id="rId30"/>
    <p:sldId id="288" r:id="rId31"/>
    <p:sldId id="307" r:id="rId32"/>
    <p:sldId id="289" r:id="rId33"/>
    <p:sldId id="290" r:id="rId34"/>
    <p:sldId id="291" r:id="rId35"/>
    <p:sldId id="292" r:id="rId36"/>
    <p:sldId id="308" r:id="rId37"/>
    <p:sldId id="293" r:id="rId38"/>
    <p:sldId id="294" r:id="rId39"/>
    <p:sldId id="295" r:id="rId40"/>
    <p:sldId id="310" r:id="rId4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444" y="-96"/>
      </p:cViewPr>
      <p:guideLst>
        <p:guide orient="horz" pos="2160"/>
        <p:guide pos="2880"/>
      </p:guideLst>
    </p:cSldViewPr>
  </p:slideViewPr>
  <p:notesTextViewPr>
    <p:cViewPr>
      <p:scale>
        <a:sx n="100" d="100"/>
        <a:sy n="100" d="100"/>
      </p:scale>
      <p:origin x="0" y="0"/>
    </p:cViewPr>
  </p:notesTextViewPr>
  <p:gridSpacing cx="76330" cy="7633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3177" tIns="46589" rIns="93177" bIns="46589" rtlCol="0"/>
          <a:lstStyle>
            <a:lvl1pPr algn="r">
              <a:defRPr sz="1200"/>
            </a:lvl1pPr>
          </a:lstStyle>
          <a:p>
            <a:fld id="{EF871744-450B-4FE8-9FE7-25CC02E8DDF0}" type="datetimeFigureOut">
              <a:rPr lang="en-US" smtClean="0"/>
              <a:pPr/>
              <a:t>7/6/2012</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3177" tIns="46589" rIns="93177" bIns="46589" rtlCol="0" anchor="b"/>
          <a:lstStyle>
            <a:lvl1pPr algn="r">
              <a:defRPr sz="1200"/>
            </a:lvl1pPr>
          </a:lstStyle>
          <a:p>
            <a:fld id="{C8D5FEDD-4D95-4D79-B9C9-3F41BFA98B04}" type="slidenum">
              <a:rPr lang="en-US" smtClean="0"/>
              <a:pPr/>
              <a:t>‹#›</a:t>
            </a:fld>
            <a:endParaRPr lang="en-US"/>
          </a:p>
        </p:txBody>
      </p:sp>
    </p:spTree>
    <p:extLst>
      <p:ext uri="{BB962C8B-B14F-4D97-AF65-F5344CB8AC3E}">
        <p14:creationId xmlns:p14="http://schemas.microsoft.com/office/powerpoint/2010/main" val="514055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49862" y="0"/>
            <a:ext cx="2946275" cy="496751"/>
          </a:xfrm>
          <a:prstGeom prst="rect">
            <a:avLst/>
          </a:prstGeom>
        </p:spPr>
        <p:txBody>
          <a:bodyPr vert="horz" lIns="91440" tIns="45720" rIns="91440" bIns="45720" rtlCol="0"/>
          <a:lstStyle>
            <a:lvl1pPr algn="r">
              <a:defRPr sz="1200"/>
            </a:lvl1pPr>
          </a:lstStyle>
          <a:p>
            <a:fld id="{6D927D70-33D6-4704-B0A5-4EBA8AAE31CC}" type="datetimeFigureOut">
              <a:rPr lang="el-GR" smtClean="0"/>
              <a:pPr/>
              <a:t>6/7/2012</a:t>
            </a:fld>
            <a:endParaRPr lang="el-GR"/>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0383" y="4716585"/>
            <a:ext cx="5436909" cy="446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9429779"/>
            <a:ext cx="2946275" cy="496751"/>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49862" y="9429779"/>
            <a:ext cx="2946275" cy="496751"/>
          </a:xfrm>
          <a:prstGeom prst="rect">
            <a:avLst/>
          </a:prstGeom>
        </p:spPr>
        <p:txBody>
          <a:bodyPr vert="horz" lIns="91440" tIns="45720" rIns="91440" bIns="45720" rtlCol="0" anchor="b"/>
          <a:lstStyle>
            <a:lvl1pPr algn="r">
              <a:defRPr sz="1200"/>
            </a:lvl1pPr>
          </a:lstStyle>
          <a:p>
            <a:fld id="{5D19F560-819E-4110-8804-93BCF272D929}" type="slidenum">
              <a:rPr lang="el-GR" smtClean="0"/>
              <a:pPr/>
              <a:t>‹#›</a:t>
            </a:fld>
            <a:endParaRPr lang="el-GR"/>
          </a:p>
        </p:txBody>
      </p:sp>
    </p:spTree>
    <p:extLst>
      <p:ext uri="{BB962C8B-B14F-4D97-AF65-F5344CB8AC3E}">
        <p14:creationId xmlns:p14="http://schemas.microsoft.com/office/powerpoint/2010/main" val="170115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a:t>
            </a:fld>
            <a:endParaRPr lang="el-GR"/>
          </a:p>
        </p:txBody>
      </p:sp>
    </p:spTree>
    <p:extLst>
      <p:ext uri="{BB962C8B-B14F-4D97-AF65-F5344CB8AC3E}">
        <p14:creationId xmlns:p14="http://schemas.microsoft.com/office/powerpoint/2010/main" val="2032454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12</a:t>
            </a:fld>
            <a:endParaRPr lang="el-GR"/>
          </a:p>
        </p:txBody>
      </p:sp>
    </p:spTree>
    <p:extLst>
      <p:ext uri="{BB962C8B-B14F-4D97-AF65-F5344CB8AC3E}">
        <p14:creationId xmlns:p14="http://schemas.microsoft.com/office/powerpoint/2010/main" val="2280567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13</a:t>
            </a:fld>
            <a:endParaRPr lang="el-GR"/>
          </a:p>
        </p:txBody>
      </p:sp>
    </p:spTree>
    <p:extLst>
      <p:ext uri="{BB962C8B-B14F-4D97-AF65-F5344CB8AC3E}">
        <p14:creationId xmlns:p14="http://schemas.microsoft.com/office/powerpoint/2010/main" val="3420363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14</a:t>
            </a:fld>
            <a:endParaRPr lang="el-GR"/>
          </a:p>
        </p:txBody>
      </p:sp>
    </p:spTree>
    <p:extLst>
      <p:ext uri="{BB962C8B-B14F-4D97-AF65-F5344CB8AC3E}">
        <p14:creationId xmlns:p14="http://schemas.microsoft.com/office/powerpoint/2010/main" val="3180901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6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15</a:t>
            </a:fld>
            <a:endParaRPr lang="el-GR"/>
          </a:p>
        </p:txBody>
      </p:sp>
    </p:spTree>
    <p:extLst>
      <p:ext uri="{BB962C8B-B14F-4D97-AF65-F5344CB8AC3E}">
        <p14:creationId xmlns:p14="http://schemas.microsoft.com/office/powerpoint/2010/main" val="18784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17</a:t>
            </a:fld>
            <a:endParaRPr lang="el-GR"/>
          </a:p>
        </p:txBody>
      </p:sp>
    </p:spTree>
    <p:extLst>
      <p:ext uri="{BB962C8B-B14F-4D97-AF65-F5344CB8AC3E}">
        <p14:creationId xmlns:p14="http://schemas.microsoft.com/office/powerpoint/2010/main" val="29491100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19</a:t>
            </a:fld>
            <a:endParaRPr lang="el-GR"/>
          </a:p>
        </p:txBody>
      </p:sp>
    </p:spTree>
    <p:extLst>
      <p:ext uri="{BB962C8B-B14F-4D97-AF65-F5344CB8AC3E}">
        <p14:creationId xmlns:p14="http://schemas.microsoft.com/office/powerpoint/2010/main" val="2573563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6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22</a:t>
            </a:fld>
            <a:endParaRPr lang="el-GR"/>
          </a:p>
        </p:txBody>
      </p:sp>
    </p:spTree>
    <p:extLst>
      <p:ext uri="{BB962C8B-B14F-4D97-AF65-F5344CB8AC3E}">
        <p14:creationId xmlns:p14="http://schemas.microsoft.com/office/powerpoint/2010/main" val="2851041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29</a:t>
            </a:fld>
            <a:endParaRPr lang="el-GR"/>
          </a:p>
        </p:txBody>
      </p:sp>
    </p:spTree>
    <p:extLst>
      <p:ext uri="{BB962C8B-B14F-4D97-AF65-F5344CB8AC3E}">
        <p14:creationId xmlns:p14="http://schemas.microsoft.com/office/powerpoint/2010/main" val="2656281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30</a:t>
            </a:fld>
            <a:endParaRPr lang="el-GR"/>
          </a:p>
        </p:txBody>
      </p:sp>
    </p:spTree>
    <p:extLst>
      <p:ext uri="{BB962C8B-B14F-4D97-AF65-F5344CB8AC3E}">
        <p14:creationId xmlns:p14="http://schemas.microsoft.com/office/powerpoint/2010/main" val="2646941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32</a:t>
            </a:fld>
            <a:endParaRPr lang="el-GR"/>
          </a:p>
        </p:txBody>
      </p:sp>
    </p:spTree>
    <p:extLst>
      <p:ext uri="{BB962C8B-B14F-4D97-AF65-F5344CB8AC3E}">
        <p14:creationId xmlns:p14="http://schemas.microsoft.com/office/powerpoint/2010/main" val="1071353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2</a:t>
            </a:fld>
            <a:endParaRPr lang="el-GR"/>
          </a:p>
        </p:txBody>
      </p:sp>
    </p:spTree>
    <p:extLst>
      <p:ext uri="{BB962C8B-B14F-4D97-AF65-F5344CB8AC3E}">
        <p14:creationId xmlns:p14="http://schemas.microsoft.com/office/powerpoint/2010/main" val="33905464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33</a:t>
            </a:fld>
            <a:endParaRPr lang="el-GR"/>
          </a:p>
        </p:txBody>
      </p:sp>
    </p:spTree>
    <p:extLst>
      <p:ext uri="{BB962C8B-B14F-4D97-AF65-F5344CB8AC3E}">
        <p14:creationId xmlns:p14="http://schemas.microsoft.com/office/powerpoint/2010/main" val="11355436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l-GR" sz="1400" baseline="0" dirty="0" smtClean="0"/>
          </a:p>
        </p:txBody>
      </p:sp>
      <p:sp>
        <p:nvSpPr>
          <p:cNvPr id="4" name="Slide Number Placeholder 3"/>
          <p:cNvSpPr>
            <a:spLocks noGrp="1"/>
          </p:cNvSpPr>
          <p:nvPr>
            <p:ph type="sldNum" sz="quarter" idx="10"/>
          </p:nvPr>
        </p:nvSpPr>
        <p:spPr/>
        <p:txBody>
          <a:bodyPr/>
          <a:lstStyle/>
          <a:p>
            <a:fld id="{5D19F560-819E-4110-8804-93BCF272D929}" type="slidenum">
              <a:rPr lang="el-GR" smtClean="0"/>
              <a:pPr/>
              <a:t>34</a:t>
            </a:fld>
            <a:endParaRPr lang="el-GR"/>
          </a:p>
        </p:txBody>
      </p:sp>
    </p:spTree>
    <p:extLst>
      <p:ext uri="{BB962C8B-B14F-4D97-AF65-F5344CB8AC3E}">
        <p14:creationId xmlns:p14="http://schemas.microsoft.com/office/powerpoint/2010/main" val="1732981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35</a:t>
            </a:fld>
            <a:endParaRPr lang="el-GR"/>
          </a:p>
        </p:txBody>
      </p:sp>
    </p:spTree>
    <p:extLst>
      <p:ext uri="{BB962C8B-B14F-4D97-AF65-F5344CB8AC3E}">
        <p14:creationId xmlns:p14="http://schemas.microsoft.com/office/powerpoint/2010/main" val="21893914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36</a:t>
            </a:fld>
            <a:endParaRPr lang="el-GR"/>
          </a:p>
        </p:txBody>
      </p:sp>
    </p:spTree>
    <p:extLst>
      <p:ext uri="{BB962C8B-B14F-4D97-AF65-F5344CB8AC3E}">
        <p14:creationId xmlns:p14="http://schemas.microsoft.com/office/powerpoint/2010/main" val="37251907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37</a:t>
            </a:fld>
            <a:endParaRPr lang="el-GR"/>
          </a:p>
        </p:txBody>
      </p:sp>
    </p:spTree>
    <p:extLst>
      <p:ext uri="{BB962C8B-B14F-4D97-AF65-F5344CB8AC3E}">
        <p14:creationId xmlns:p14="http://schemas.microsoft.com/office/powerpoint/2010/main" val="14254774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38</a:t>
            </a:fld>
            <a:endParaRPr lang="el-GR"/>
          </a:p>
        </p:txBody>
      </p:sp>
    </p:spTree>
    <p:extLst>
      <p:ext uri="{BB962C8B-B14F-4D97-AF65-F5344CB8AC3E}">
        <p14:creationId xmlns:p14="http://schemas.microsoft.com/office/powerpoint/2010/main" val="30189557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39</a:t>
            </a:fld>
            <a:endParaRPr lang="el-GR"/>
          </a:p>
        </p:txBody>
      </p:sp>
    </p:spTree>
    <p:extLst>
      <p:ext uri="{BB962C8B-B14F-4D97-AF65-F5344CB8AC3E}">
        <p14:creationId xmlns:p14="http://schemas.microsoft.com/office/powerpoint/2010/main" val="221549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3</a:t>
            </a:fld>
            <a:endParaRPr lang="el-GR"/>
          </a:p>
        </p:txBody>
      </p:sp>
    </p:spTree>
    <p:extLst>
      <p:ext uri="{BB962C8B-B14F-4D97-AF65-F5344CB8AC3E}">
        <p14:creationId xmlns:p14="http://schemas.microsoft.com/office/powerpoint/2010/main" val="2706305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4</a:t>
            </a:fld>
            <a:endParaRPr lang="el-GR"/>
          </a:p>
        </p:txBody>
      </p:sp>
    </p:spTree>
    <p:extLst>
      <p:ext uri="{BB962C8B-B14F-4D97-AF65-F5344CB8AC3E}">
        <p14:creationId xmlns:p14="http://schemas.microsoft.com/office/powerpoint/2010/main" val="3059556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5</a:t>
            </a:fld>
            <a:endParaRPr lang="el-GR"/>
          </a:p>
        </p:txBody>
      </p:sp>
    </p:spTree>
    <p:extLst>
      <p:ext uri="{BB962C8B-B14F-4D97-AF65-F5344CB8AC3E}">
        <p14:creationId xmlns:p14="http://schemas.microsoft.com/office/powerpoint/2010/main" val="3324191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7</a:t>
            </a:fld>
            <a:endParaRPr lang="el-GR"/>
          </a:p>
        </p:txBody>
      </p:sp>
    </p:spTree>
    <p:extLst>
      <p:ext uri="{BB962C8B-B14F-4D97-AF65-F5344CB8AC3E}">
        <p14:creationId xmlns:p14="http://schemas.microsoft.com/office/powerpoint/2010/main" val="660024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8</a:t>
            </a:fld>
            <a:endParaRPr lang="el-GR"/>
          </a:p>
        </p:txBody>
      </p:sp>
    </p:spTree>
    <p:extLst>
      <p:ext uri="{BB962C8B-B14F-4D97-AF65-F5344CB8AC3E}">
        <p14:creationId xmlns:p14="http://schemas.microsoft.com/office/powerpoint/2010/main" val="1252175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sz="16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9</a:t>
            </a:fld>
            <a:endParaRPr lang="el-GR"/>
          </a:p>
        </p:txBody>
      </p:sp>
    </p:spTree>
    <p:extLst>
      <p:ext uri="{BB962C8B-B14F-4D97-AF65-F5344CB8AC3E}">
        <p14:creationId xmlns:p14="http://schemas.microsoft.com/office/powerpoint/2010/main" val="422258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5D19F560-819E-4110-8804-93BCF272D929}" type="slidenum">
              <a:rPr lang="el-GR" smtClean="0"/>
              <a:pPr/>
              <a:t>11</a:t>
            </a:fld>
            <a:endParaRPr lang="el-GR"/>
          </a:p>
        </p:txBody>
      </p:sp>
    </p:spTree>
    <p:extLst>
      <p:ext uri="{BB962C8B-B14F-4D97-AF65-F5344CB8AC3E}">
        <p14:creationId xmlns:p14="http://schemas.microsoft.com/office/powerpoint/2010/main" val="2418087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A683E39-34E9-4D17-91E3-AB88DC59EB5E}" type="datetime1">
              <a:rPr lang="en-US" smtClean="0"/>
              <a:pPr/>
              <a:t>7/6/2012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10B6EDF-9FC1-4B2F-BE2B-3505E36187AE}" type="datetime1">
              <a:rPr lang="en-US" smtClean="0"/>
              <a:pPr/>
              <a:t>7/6/2012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E1D9DE-94AF-420B-9A7B-0133A2B1D783}" type="datetime1">
              <a:rPr lang="en-US" smtClean="0"/>
              <a:pPr/>
              <a:t>7/6/2012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p:txBody>
          <a:bodyPr/>
          <a:lstStyle>
            <a:extLst/>
          </a:lstStyle>
          <a:p>
            <a:fld id="{151C74B6-39A0-4759-85E0-9B9030D34941}" type="datetime1">
              <a:rPr lang="en-US" smtClean="0"/>
              <a:pPr/>
              <a:t>7/6/2012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DB1BA9F-C233-4FB7-AF8E-7D329765DE10}" type="datetime1">
              <a:rPr lang="en-US" smtClean="0"/>
              <a:pPr/>
              <a:t>7/6/2012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EA54A1-4E22-4DC7-9BB1-1BE41EB9D845}" type="datetime1">
              <a:rPr lang="en-US" smtClean="0"/>
              <a:pPr/>
              <a:t>7/6/2012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26C4B75-6B5F-4915-BE06-ED0431F1DF4B}" type="datetime1">
              <a:rPr lang="en-US" smtClean="0"/>
              <a:pPr/>
              <a:t>7/6/2012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7066182-2FDC-4471-85E9-F530DED7C91E}" type="datetime1">
              <a:rPr lang="en-US" smtClean="0"/>
              <a:pPr/>
              <a:t>7/6/2012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8F4D9E5-2EDF-46B7-A2B7-E3E28A1E7460}" type="datetime1">
              <a:rPr lang="en-US" smtClean="0"/>
              <a:pPr/>
              <a:t>7/6/2012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3515F5-C019-4CAA-8104-EE3B84BD3832}" type="datetime1">
              <a:rPr lang="en-US" smtClean="0"/>
              <a:pPr/>
              <a:t>7/6/2012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95A95F0-6BC5-4194-8409-DE2EE84594A3}" type="datetime1">
              <a:rPr lang="en-US" smtClean="0"/>
              <a:pPr/>
              <a:t>7/6/2012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DFB8B77-C706-4077-9EC6-A2F288984FC7}" type="datetime1">
              <a:rPr lang="en-US" smtClean="0"/>
              <a:pPr/>
              <a:t>7/6/2012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pic>
        <p:nvPicPr>
          <p:cNvPr id="13" name="Picture 12" descr="Face.bmp"/>
          <p:cNvPicPr>
            <a:picLocks noChangeAspect="1"/>
          </p:cNvPicPr>
          <p:nvPr userDrawn="1"/>
        </p:nvPicPr>
        <p:blipFill>
          <a:blip r:embed="rId13" cstate="print">
            <a:lum bright="70000" contrast="-70000"/>
          </a:blip>
          <a:stretch>
            <a:fillRect/>
          </a:stretch>
        </p:blipFill>
        <p:spPr>
          <a:xfrm>
            <a:off x="3656040" y="146809"/>
            <a:ext cx="4729896" cy="5707882"/>
          </a:xfrm>
          <a:prstGeom prst="rect">
            <a:avLst/>
          </a:prstGeom>
          <a:solidFill>
            <a:schemeClr val="accent1">
              <a:alpha val="23000"/>
            </a:schemeClr>
          </a:solidFill>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71600" y="1673410"/>
            <a:ext cx="7772400" cy="2442560"/>
          </a:xfrm>
        </p:spPr>
        <p:txBody>
          <a:bodyPr>
            <a:normAutofit fontScale="90000"/>
          </a:bodyPr>
          <a:lstStyle/>
          <a:p>
            <a:r>
              <a:rPr lang="el-GR" dirty="0" smtClean="0">
                <a:latin typeface="Comic Sans MS" pitchFamily="66" charset="0"/>
              </a:rPr>
              <a:t>Αδειοδότηση ΟΣΕΚΑ και Εταιρειών Διαχείρισης</a:t>
            </a:r>
            <a:br>
              <a:rPr lang="el-GR" dirty="0" smtClean="0">
                <a:latin typeface="Comic Sans MS" pitchFamily="66" charset="0"/>
              </a:rPr>
            </a:br>
            <a:r>
              <a:rPr lang="el-GR" dirty="0" smtClean="0">
                <a:latin typeface="Comic Sans MS" pitchFamily="66" charset="0"/>
              </a:rPr>
              <a:t/>
            </a:r>
            <a:br>
              <a:rPr lang="el-GR" dirty="0" smtClean="0">
                <a:latin typeface="Comic Sans MS" pitchFamily="66" charset="0"/>
              </a:rPr>
            </a:br>
            <a:r>
              <a:rPr lang="el-GR" dirty="0" smtClean="0">
                <a:latin typeface="Comic Sans MS" pitchFamily="66" charset="0"/>
              </a:rPr>
              <a:t>Διαβατήριο</a:t>
            </a:r>
            <a:endParaRPr lang="el-GR" dirty="0">
              <a:latin typeface="Comic Sans MS" pitchFamily="66" charset="0"/>
            </a:endParaRPr>
          </a:p>
        </p:txBody>
      </p:sp>
      <p:sp>
        <p:nvSpPr>
          <p:cNvPr id="7" name="Subtitle 6"/>
          <p:cNvSpPr>
            <a:spLocks noGrp="1"/>
          </p:cNvSpPr>
          <p:nvPr>
            <p:ph type="subTitle" idx="1"/>
          </p:nvPr>
        </p:nvSpPr>
        <p:spPr>
          <a:xfrm>
            <a:off x="221190" y="5413580"/>
            <a:ext cx="6182730" cy="1068620"/>
          </a:xfrm>
        </p:spPr>
        <p:txBody>
          <a:bodyPr>
            <a:normAutofit fontScale="70000" lnSpcReduction="20000"/>
          </a:bodyPr>
          <a:lstStyle/>
          <a:p>
            <a:pPr algn="just"/>
            <a:endParaRPr lang="el-GR" sz="2400" dirty="0" smtClean="0"/>
          </a:p>
          <a:p>
            <a:pPr algn="just"/>
            <a:r>
              <a:rPr lang="el-GR" sz="2000" b="1" dirty="0" smtClean="0">
                <a:solidFill>
                  <a:schemeClr val="accent4">
                    <a:lumMod val="50000"/>
                  </a:schemeClr>
                </a:solidFill>
                <a:latin typeface="Arial Narrow" pitchFamily="34" charset="0"/>
              </a:rPr>
              <a:t>Ειρήνη </a:t>
            </a:r>
            <a:r>
              <a:rPr lang="el-GR" sz="2000" b="1" dirty="0" err="1" smtClean="0">
                <a:solidFill>
                  <a:schemeClr val="accent4">
                    <a:lumMod val="50000"/>
                  </a:schemeClr>
                </a:solidFill>
                <a:latin typeface="Arial Narrow" pitchFamily="34" charset="0"/>
              </a:rPr>
              <a:t>Πηδιά</a:t>
            </a:r>
            <a:r>
              <a:rPr lang="el-GR" sz="2000" b="1" dirty="0" smtClean="0">
                <a:solidFill>
                  <a:schemeClr val="accent4">
                    <a:lumMod val="50000"/>
                  </a:schemeClr>
                </a:solidFill>
                <a:latin typeface="Arial Narrow" pitchFamily="34" charset="0"/>
              </a:rPr>
              <a:t> Σπύρου</a:t>
            </a:r>
          </a:p>
          <a:p>
            <a:pPr algn="just"/>
            <a:r>
              <a:rPr lang="el-GR" sz="2000" b="1" dirty="0" smtClean="0">
                <a:solidFill>
                  <a:schemeClr val="accent4">
                    <a:lumMod val="50000"/>
                  </a:schemeClr>
                </a:solidFill>
                <a:latin typeface="Arial Narrow" pitchFamily="34" charset="0"/>
              </a:rPr>
              <a:t>Ανώτερη Λειτουργός – Τμήμα ΟΣΕΚΑ</a:t>
            </a:r>
          </a:p>
          <a:p>
            <a:pPr algn="just"/>
            <a:r>
              <a:rPr lang="el-GR" sz="2000" b="1" dirty="0" smtClean="0">
                <a:solidFill>
                  <a:schemeClr val="accent4">
                    <a:lumMod val="50000"/>
                  </a:schemeClr>
                </a:solidFill>
                <a:latin typeface="Arial Narrow" pitchFamily="34" charset="0"/>
              </a:rPr>
              <a:t>Επιτροπή Κεφαλαιαγοράς Κύπρου</a:t>
            </a:r>
          </a:p>
          <a:p>
            <a:pPr algn="just"/>
            <a:endParaRPr lang="el-GR" sz="2400" dirty="0"/>
          </a:p>
        </p:txBody>
      </p:sp>
      <p:sp>
        <p:nvSpPr>
          <p:cNvPr id="6" name="Date Placeholder 5"/>
          <p:cNvSpPr>
            <a:spLocks noGrp="1"/>
          </p:cNvSpPr>
          <p:nvPr>
            <p:ph type="dt" sz="half" idx="10"/>
          </p:nvPr>
        </p:nvSpPr>
        <p:spPr>
          <a:xfrm>
            <a:off x="297520" y="6381750"/>
            <a:ext cx="2133600" cy="476250"/>
          </a:xfrm>
        </p:spPr>
        <p:txBody>
          <a:bodyPr/>
          <a:lstStyle/>
          <a:p>
            <a:pPr algn="l"/>
            <a:r>
              <a:rPr lang="en-US" dirty="0" smtClean="0"/>
              <a:t>29/06/2012</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910" y="556624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pic>
        <p:nvPicPr>
          <p:cNvPr id="8" name="Picture 7" descr="Face &amp; Greek words.bmp"/>
          <p:cNvPicPr>
            <a:picLocks noChangeAspect="1"/>
          </p:cNvPicPr>
          <p:nvPr/>
        </p:nvPicPr>
        <p:blipFill>
          <a:blip r:embed="rId4" cstate="print"/>
          <a:stretch>
            <a:fillRect/>
          </a:stretch>
        </p:blipFill>
        <p:spPr>
          <a:xfrm>
            <a:off x="1060820" y="0"/>
            <a:ext cx="2847975" cy="12096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900" dirty="0" smtClean="0">
                <a:solidFill>
                  <a:srgbClr val="FF0000"/>
                </a:solidFill>
                <a:latin typeface="Comic Sans MS" pitchFamily="66" charset="0"/>
              </a:rPr>
              <a:t>Προϋποθέσεις χορήγησης </a:t>
            </a:r>
            <a:r>
              <a:rPr lang="el-GR" sz="2900" dirty="0">
                <a:solidFill>
                  <a:srgbClr val="FF0000"/>
                </a:solidFill>
                <a:latin typeface="Comic Sans MS" pitchFamily="66" charset="0"/>
              </a:rPr>
              <a:t>άδειας </a:t>
            </a:r>
            <a:r>
              <a:rPr lang="el-GR" sz="2900" dirty="0" smtClean="0">
                <a:solidFill>
                  <a:srgbClr val="FF0000"/>
                </a:solidFill>
                <a:latin typeface="Comic Sans MS" pitchFamily="66" charset="0"/>
              </a:rPr>
              <a:t>λειτουργίας </a:t>
            </a:r>
            <a:r>
              <a:rPr lang="el-GR" sz="2900" dirty="0">
                <a:solidFill>
                  <a:srgbClr val="FF0000"/>
                </a:solidFill>
                <a:latin typeface="Comic Sans MS" pitchFamily="66" charset="0"/>
              </a:rPr>
              <a:t>ΕΕΜΚ χωρίς Εταιρεία </a:t>
            </a:r>
            <a:r>
              <a:rPr lang="el-GR" sz="2900" dirty="0" smtClean="0">
                <a:solidFill>
                  <a:srgbClr val="FF0000"/>
                </a:solidFill>
                <a:latin typeface="Comic Sans MS" pitchFamily="66" charset="0"/>
              </a:rPr>
              <a:t>Διαχείρισης - 2</a:t>
            </a:r>
            <a:endParaRPr lang="en-GB" dirty="0"/>
          </a:p>
        </p:txBody>
      </p:sp>
      <p:sp>
        <p:nvSpPr>
          <p:cNvPr id="3" name="Content Placeholder 2"/>
          <p:cNvSpPr>
            <a:spLocks noGrp="1"/>
          </p:cNvSpPr>
          <p:nvPr>
            <p:ph idx="4294967295"/>
          </p:nvPr>
        </p:nvSpPr>
        <p:spPr>
          <a:xfrm>
            <a:off x="1435608" y="1447800"/>
            <a:ext cx="7498080" cy="4800600"/>
          </a:xfrm>
        </p:spPr>
        <p:txBody>
          <a:bodyPr>
            <a:normAutofit/>
          </a:bodyPr>
          <a:lstStyle/>
          <a:p>
            <a:pPr algn="just"/>
            <a:r>
              <a:rPr lang="el-GR" sz="2400" dirty="0" smtClean="0">
                <a:latin typeface="Comic Sans MS" pitchFamily="66" charset="0"/>
              </a:rPr>
              <a:t>Οι διευθύνοντες (τουλάχιστον 2 πρόσωπα) παρέχουν τα απαιτούμενα εχέγγυα ήθους και πείρας σε σχέση με το είδος της δραστηριότητας που ασκεί</a:t>
            </a:r>
            <a:endParaRPr lang="en-US" sz="2400" dirty="0" smtClean="0">
              <a:latin typeface="Comic Sans MS" pitchFamily="66" charset="0"/>
            </a:endParaRPr>
          </a:p>
          <a:p>
            <a:pPr algn="just">
              <a:buNone/>
            </a:pPr>
            <a:endParaRPr lang="el-GR" sz="2400" dirty="0" smtClean="0">
              <a:latin typeface="Comic Sans MS" pitchFamily="66" charset="0"/>
            </a:endParaRPr>
          </a:p>
          <a:p>
            <a:pPr algn="just"/>
            <a:r>
              <a:rPr lang="el-GR" sz="2400" dirty="0" smtClean="0">
                <a:latin typeface="Comic Sans MS" pitchFamily="66" charset="0"/>
              </a:rPr>
              <a:t>Οι στενοί δεσμοί μεταξύ της ΕΕΜΚ και άλλων φυσικών προσώπων (εάν υφίστανται) δεν εμποδίζουν την αποτελεσματική ενάσκηση των εποπτικών καθηκόντων της ΕΚ</a:t>
            </a:r>
          </a:p>
          <a:p>
            <a:pPr marL="0" indent="0" algn="just">
              <a:buNone/>
            </a:pPr>
            <a:endParaRPr lang="el-GR" sz="2800" dirty="0">
              <a:latin typeface="Comic Sans MS" pitchFamily="66" charset="0"/>
            </a:endParaRPr>
          </a:p>
          <a:p>
            <a:pPr marL="0" indent="0" algn="just">
              <a:buNone/>
            </a:pPr>
            <a:endParaRPr lang="en-GB" sz="28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10</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6580" y="541358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03363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3480" y="223140"/>
            <a:ext cx="7720208" cy="1194498"/>
          </a:xfrm>
        </p:spPr>
        <p:txBody>
          <a:bodyPr>
            <a:normAutofit fontScale="90000"/>
          </a:bodyPr>
          <a:lstStyle/>
          <a:p>
            <a:r>
              <a:rPr lang="el-GR" sz="2900" dirty="0">
                <a:solidFill>
                  <a:srgbClr val="FF0000"/>
                </a:solidFill>
                <a:latin typeface="Comic Sans MS" pitchFamily="66" charset="0"/>
              </a:rPr>
              <a:t>Υποβολή αίτησης για χορήγηση άδειας λειτουργίας </a:t>
            </a:r>
            <a:r>
              <a:rPr lang="el-GR" sz="2900" dirty="0" smtClean="0">
                <a:solidFill>
                  <a:srgbClr val="FF0000"/>
                </a:solidFill>
                <a:latin typeface="Comic Sans MS" pitchFamily="66" charset="0"/>
              </a:rPr>
              <a:t>ΕΕΜΚ χωρίς Εταιρεία Διαχείρισης - 1</a:t>
            </a:r>
            <a:endParaRPr lang="en-GB" dirty="0"/>
          </a:p>
        </p:txBody>
      </p:sp>
      <p:sp>
        <p:nvSpPr>
          <p:cNvPr id="3" name="Content Placeholder 2"/>
          <p:cNvSpPr>
            <a:spLocks noGrp="1"/>
          </p:cNvSpPr>
          <p:nvPr>
            <p:ph idx="4294967295"/>
          </p:nvPr>
        </p:nvSpPr>
        <p:spPr>
          <a:xfrm>
            <a:off x="1435608" y="1520750"/>
            <a:ext cx="7498080" cy="4727650"/>
          </a:xfrm>
        </p:spPr>
        <p:txBody>
          <a:bodyPr>
            <a:normAutofit fontScale="92500" lnSpcReduction="10000"/>
          </a:bodyPr>
          <a:lstStyle/>
          <a:p>
            <a:pPr marL="0" lvl="0" indent="0">
              <a:buNone/>
            </a:pPr>
            <a:r>
              <a:rPr lang="el-GR" sz="2400" dirty="0">
                <a:solidFill>
                  <a:prstClr val="black"/>
                </a:solidFill>
                <a:latin typeface="Comic Sans MS" pitchFamily="66" charset="0"/>
              </a:rPr>
              <a:t>Υποβάλλονται στην Επιτροπή:</a:t>
            </a:r>
          </a:p>
          <a:p>
            <a:pPr lvl="0"/>
            <a:r>
              <a:rPr lang="el-GR" sz="2400" dirty="0">
                <a:solidFill>
                  <a:prstClr val="black"/>
                </a:solidFill>
                <a:latin typeface="Comic Sans MS" pitchFamily="66" charset="0"/>
              </a:rPr>
              <a:t>Έντυπο αίτησης </a:t>
            </a:r>
            <a:r>
              <a:rPr lang="el-GR" sz="2400" dirty="0" smtClean="0">
                <a:solidFill>
                  <a:srgbClr val="FF0000"/>
                </a:solidFill>
                <a:latin typeface="Comic Sans MS" pitchFamily="66" charset="0"/>
              </a:rPr>
              <a:t>Ε78-2012-07*</a:t>
            </a:r>
            <a:r>
              <a:rPr lang="el-GR" sz="2400" dirty="0" smtClean="0">
                <a:solidFill>
                  <a:prstClr val="black"/>
                </a:solidFill>
                <a:latin typeface="Comic Sans MS" pitchFamily="66" charset="0"/>
              </a:rPr>
              <a:t> </a:t>
            </a:r>
            <a:r>
              <a:rPr lang="el-GR" sz="2400" dirty="0">
                <a:solidFill>
                  <a:prstClr val="black"/>
                </a:solidFill>
                <a:latin typeface="Comic Sans MS" pitchFamily="66" charset="0"/>
              </a:rPr>
              <a:t>υπογραμμένο από τα μέλη του Διοικητικού Συμβουλίου της </a:t>
            </a:r>
            <a:r>
              <a:rPr lang="el-GR" sz="2400" dirty="0" smtClean="0">
                <a:solidFill>
                  <a:prstClr val="black"/>
                </a:solidFill>
                <a:latin typeface="Comic Sans MS" pitchFamily="66" charset="0"/>
              </a:rPr>
              <a:t>αιτήτριας</a:t>
            </a:r>
            <a:endParaRPr lang="en-US" sz="2400" dirty="0" smtClean="0">
              <a:solidFill>
                <a:prstClr val="black"/>
              </a:solidFill>
              <a:latin typeface="Comic Sans MS" pitchFamily="66" charset="0"/>
            </a:endParaRPr>
          </a:p>
          <a:p>
            <a:pPr lvl="0">
              <a:buNone/>
            </a:pPr>
            <a:endParaRPr lang="el-GR" sz="2400" dirty="0">
              <a:solidFill>
                <a:prstClr val="black"/>
              </a:solidFill>
              <a:latin typeface="Comic Sans MS" pitchFamily="66" charset="0"/>
            </a:endParaRPr>
          </a:p>
          <a:p>
            <a:pPr lvl="0"/>
            <a:r>
              <a:rPr lang="el-GR" sz="2400" dirty="0">
                <a:solidFill>
                  <a:prstClr val="black"/>
                </a:solidFill>
                <a:latin typeface="Comic Sans MS" pitchFamily="66" charset="0"/>
              </a:rPr>
              <a:t>Τα στοιχεία που έχουν αναφερθεί πιο πάνω αναφορικά με την υποβολή αίτησης για χορήγηση άδειας λειτουργίας </a:t>
            </a:r>
            <a:r>
              <a:rPr lang="el-GR" sz="2400" dirty="0" smtClean="0">
                <a:solidFill>
                  <a:prstClr val="black"/>
                </a:solidFill>
                <a:latin typeface="Comic Sans MS" pitchFamily="66" charset="0"/>
              </a:rPr>
              <a:t>ΕΕΜΚ</a:t>
            </a:r>
            <a:endParaRPr lang="en-US" sz="2400" dirty="0" smtClean="0">
              <a:solidFill>
                <a:prstClr val="black"/>
              </a:solidFill>
              <a:latin typeface="Comic Sans MS" pitchFamily="66" charset="0"/>
            </a:endParaRPr>
          </a:p>
          <a:p>
            <a:pPr lvl="0">
              <a:buNone/>
            </a:pPr>
            <a:endParaRPr lang="el-GR" sz="2400" dirty="0">
              <a:solidFill>
                <a:prstClr val="black"/>
              </a:solidFill>
              <a:latin typeface="Comic Sans MS" pitchFamily="66" charset="0"/>
            </a:endParaRPr>
          </a:p>
          <a:p>
            <a:pPr lvl="0"/>
            <a:r>
              <a:rPr lang="el-GR" sz="2400" dirty="0" smtClean="0">
                <a:solidFill>
                  <a:prstClr val="black"/>
                </a:solidFill>
                <a:latin typeface="Comic Sans MS" pitchFamily="66" charset="0"/>
              </a:rPr>
              <a:t>Πρόγραμμα λειτουργίας, το οποίο περιλαμβάνει, τουλάχιστον την οργανωτική δομή της ΕΕΜΚ</a:t>
            </a:r>
          </a:p>
          <a:p>
            <a:pPr marL="0" lvl="0" indent="0">
              <a:buNone/>
            </a:pPr>
            <a:endParaRPr lang="el-GR" sz="2600" dirty="0" smtClean="0">
              <a:solidFill>
                <a:prstClr val="black"/>
              </a:solidFill>
              <a:latin typeface="Comic Sans MS" pitchFamily="66" charset="0"/>
            </a:endParaRPr>
          </a:p>
          <a:p>
            <a:pPr marL="0" lvl="0" indent="0">
              <a:buNone/>
            </a:pPr>
            <a:r>
              <a:rPr lang="el-GR" sz="1700" b="1" dirty="0">
                <a:solidFill>
                  <a:srgbClr val="FF0000"/>
                </a:solidFill>
                <a:latin typeface="Comic Sans MS" pitchFamily="66" charset="0"/>
              </a:rPr>
              <a:t>Άρθρο 8(3)</a:t>
            </a:r>
          </a:p>
          <a:p>
            <a:pPr marL="0" lvl="0" indent="0">
              <a:buNone/>
            </a:pPr>
            <a:r>
              <a:rPr lang="el-GR" sz="1700" b="1" dirty="0">
                <a:solidFill>
                  <a:srgbClr val="FF0000"/>
                </a:solidFill>
                <a:latin typeface="Comic Sans MS" pitchFamily="66" charset="0"/>
              </a:rPr>
              <a:t>*Παράρτημα </a:t>
            </a:r>
            <a:r>
              <a:rPr lang="el-GR" sz="1700" b="1" dirty="0" smtClean="0">
                <a:solidFill>
                  <a:srgbClr val="FF0000"/>
                </a:solidFill>
                <a:latin typeface="Comic Sans MS" pitchFamily="66" charset="0"/>
              </a:rPr>
              <a:t>ΙΙΙ </a:t>
            </a:r>
            <a:r>
              <a:rPr lang="el-GR" sz="1700" b="1" dirty="0">
                <a:solidFill>
                  <a:srgbClr val="FF0000"/>
                </a:solidFill>
                <a:latin typeface="Comic Sans MS" pitchFamily="66" charset="0"/>
              </a:rPr>
              <a:t>της </a:t>
            </a:r>
            <a:r>
              <a:rPr lang="el-GR" sz="1700" b="1" dirty="0" smtClean="0">
                <a:solidFill>
                  <a:srgbClr val="FF0000"/>
                </a:solidFill>
                <a:latin typeface="Comic Sans MS" pitchFamily="66" charset="0"/>
              </a:rPr>
              <a:t>ΟΔ78-2012-07	</a:t>
            </a:r>
            <a:r>
              <a:rPr lang="el-GR" sz="2200" i="1" dirty="0" smtClean="0">
                <a:solidFill>
                  <a:srgbClr val="FF0000"/>
                </a:solidFill>
                <a:latin typeface="Comic Sans MS" pitchFamily="66" charset="0"/>
              </a:rPr>
              <a:t>		</a:t>
            </a:r>
            <a:endParaRPr lang="el-GR" sz="2200" i="1" dirty="0">
              <a:solidFill>
                <a:srgbClr val="FF0000"/>
              </a:solidFill>
              <a:latin typeface="Comic Sans MS" pitchFamily="66" charset="0"/>
            </a:endParaRPr>
          </a:p>
          <a:p>
            <a:pPr lvl="0"/>
            <a:endParaRPr lang="en-GB"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11</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910" y="556624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008734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600" dirty="0">
                <a:solidFill>
                  <a:srgbClr val="FF0000"/>
                </a:solidFill>
                <a:latin typeface="Comic Sans MS" pitchFamily="66" charset="0"/>
              </a:rPr>
              <a:t>Υποβολή αίτησης για χορήγηση άδειας λειτουργίας ΕΕΜΚ χωρίς Εταιρεία Διαχείρισης - </a:t>
            </a:r>
            <a:r>
              <a:rPr lang="el-GR" sz="2600" dirty="0" smtClean="0">
                <a:solidFill>
                  <a:srgbClr val="FF0000"/>
                </a:solidFill>
                <a:latin typeface="Comic Sans MS" pitchFamily="66" charset="0"/>
              </a:rPr>
              <a:t>2</a:t>
            </a:r>
            <a:endParaRPr lang="en-GB" dirty="0"/>
          </a:p>
        </p:txBody>
      </p:sp>
      <p:sp>
        <p:nvSpPr>
          <p:cNvPr id="3" name="Content Placeholder 2"/>
          <p:cNvSpPr>
            <a:spLocks noGrp="1"/>
          </p:cNvSpPr>
          <p:nvPr>
            <p:ph idx="4294967295"/>
          </p:nvPr>
        </p:nvSpPr>
        <p:spPr>
          <a:xfrm>
            <a:off x="1289810" y="1444420"/>
            <a:ext cx="7396990" cy="4656130"/>
          </a:xfrm>
        </p:spPr>
        <p:txBody>
          <a:bodyPr>
            <a:normAutofit fontScale="92500" lnSpcReduction="10000"/>
          </a:bodyPr>
          <a:lstStyle/>
          <a:p>
            <a:r>
              <a:rPr lang="el-GR" sz="2600" dirty="0" smtClean="0">
                <a:latin typeface="Comic Sans MS" pitchFamily="66" charset="0"/>
              </a:rPr>
              <a:t>Το ερωτηματολόγιο </a:t>
            </a:r>
            <a:r>
              <a:rPr lang="el-GR" sz="2600" dirty="0" smtClean="0">
                <a:solidFill>
                  <a:srgbClr val="FF0000"/>
                </a:solidFill>
                <a:latin typeface="Comic Sans MS" pitchFamily="66" charset="0"/>
              </a:rPr>
              <a:t>Ε78-2012-02*</a:t>
            </a:r>
            <a:r>
              <a:rPr lang="el-GR" sz="2600" dirty="0" smtClean="0">
                <a:solidFill>
                  <a:srgbClr val="C00000"/>
                </a:solidFill>
                <a:latin typeface="Comic Sans MS" pitchFamily="66" charset="0"/>
              </a:rPr>
              <a:t> </a:t>
            </a:r>
            <a:r>
              <a:rPr lang="el-GR" sz="2600" dirty="0" smtClean="0">
                <a:latin typeface="Comic Sans MS" pitchFamily="66" charset="0"/>
              </a:rPr>
              <a:t>συμπληρωμένο από:</a:t>
            </a:r>
          </a:p>
          <a:p>
            <a:pPr lvl="1"/>
            <a:r>
              <a:rPr lang="el-GR" sz="2600" dirty="0" smtClean="0">
                <a:latin typeface="Comic Sans MS" pitchFamily="66" charset="0"/>
              </a:rPr>
              <a:t>τα πρόσωπα που κατέχουν ειδική συμμετοχή στην αιτήτρια</a:t>
            </a:r>
          </a:p>
          <a:p>
            <a:pPr lvl="1"/>
            <a:r>
              <a:rPr lang="el-GR" sz="2600" dirty="0" smtClean="0">
                <a:latin typeface="Comic Sans MS" pitchFamily="66" charset="0"/>
              </a:rPr>
              <a:t>τα μέλη του Διοικητικού Συμβουλίου της αιτήτριας</a:t>
            </a:r>
          </a:p>
          <a:p>
            <a:pPr lvl="1"/>
            <a:r>
              <a:rPr lang="el-GR" sz="2600" dirty="0" smtClean="0">
                <a:latin typeface="Comic Sans MS" pitchFamily="66" charset="0"/>
              </a:rPr>
              <a:t>τους διευθύνοντες την αιτήτρια</a:t>
            </a:r>
          </a:p>
          <a:p>
            <a:pPr lvl="1"/>
            <a:r>
              <a:rPr lang="el-GR" sz="2600" dirty="0" smtClean="0">
                <a:latin typeface="Comic Sans MS" pitchFamily="66" charset="0"/>
              </a:rPr>
              <a:t>το Λειτουργό Συμμόρφωσης και</a:t>
            </a:r>
          </a:p>
          <a:p>
            <a:pPr lvl="1"/>
            <a:r>
              <a:rPr lang="el-GR" sz="2600" dirty="0" smtClean="0">
                <a:latin typeface="Comic Sans MS" pitchFamily="66" charset="0"/>
              </a:rPr>
              <a:t>τον Εσωτερικό Ελεγκτή της αιτήτριας</a:t>
            </a:r>
          </a:p>
          <a:p>
            <a:pPr marL="57150" indent="0">
              <a:buNone/>
            </a:pPr>
            <a:endParaRPr lang="el-GR" sz="2400" dirty="0" smtClean="0">
              <a:solidFill>
                <a:srgbClr val="FF0000"/>
              </a:solidFill>
              <a:latin typeface="Comic Sans MS" pitchFamily="66" charset="0"/>
            </a:endParaRPr>
          </a:p>
          <a:p>
            <a:pPr marL="57150" indent="0">
              <a:buNone/>
            </a:pPr>
            <a:r>
              <a:rPr lang="el-GR" sz="1700" b="1" dirty="0" smtClean="0">
                <a:solidFill>
                  <a:srgbClr val="FF0000"/>
                </a:solidFill>
                <a:latin typeface="Arial Narrow" pitchFamily="34" charset="0"/>
              </a:rPr>
              <a:t>Παράγραφος 9(3) της ΟΔ78-2012-07</a:t>
            </a:r>
          </a:p>
          <a:p>
            <a:pPr marL="57150" indent="0">
              <a:buNone/>
            </a:pPr>
            <a:r>
              <a:rPr lang="el-GR" sz="1700" b="1" dirty="0" smtClean="0">
                <a:solidFill>
                  <a:srgbClr val="FF0000"/>
                </a:solidFill>
                <a:latin typeface="Arial Narrow" pitchFamily="34" charset="0"/>
              </a:rPr>
              <a:t>*Παράρτημα ΙΙΙ της ΟΔ78-2012-07</a:t>
            </a:r>
            <a:r>
              <a:rPr lang="el-GR" sz="2400" dirty="0" smtClean="0">
                <a:solidFill>
                  <a:srgbClr val="FF0000"/>
                </a:solidFill>
                <a:latin typeface="Comic Sans MS" pitchFamily="66" charset="0"/>
              </a:rPr>
              <a:t>			</a:t>
            </a:r>
          </a:p>
          <a:p>
            <a:pPr marL="457200" lvl="1" indent="0">
              <a:buNone/>
            </a:pPr>
            <a:endParaRPr lang="el-GR" dirty="0" smtClean="0">
              <a:latin typeface="Comic Sans MS" pitchFamily="66" charset="0"/>
            </a:endParaRPr>
          </a:p>
          <a:p>
            <a:pPr marL="457200" lvl="1" indent="0">
              <a:buNone/>
            </a:pPr>
            <a:endParaRPr lang="en-GB"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12</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910" y="556624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508106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smtClean="0">
                <a:solidFill>
                  <a:srgbClr val="FF0000"/>
                </a:solidFill>
                <a:latin typeface="Comic Sans MS" pitchFamily="66" charset="0"/>
              </a:rPr>
              <a:t>ΕΕΜΚ χωρίς Θεματοφύλακα - 1</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213480" y="1600200"/>
            <a:ext cx="7473320" cy="4653010"/>
          </a:xfrm>
        </p:spPr>
        <p:txBody>
          <a:bodyPr>
            <a:normAutofit fontScale="85000" lnSpcReduction="20000"/>
          </a:bodyPr>
          <a:lstStyle/>
          <a:p>
            <a:pPr marL="0" indent="0" algn="just">
              <a:buNone/>
            </a:pPr>
            <a:r>
              <a:rPr lang="el-GR" sz="2600" dirty="0" smtClean="0">
                <a:latin typeface="Comic Sans MS" pitchFamily="66" charset="0"/>
              </a:rPr>
              <a:t>Η ΕΕΜΚ, οι μετοχές της οποίας έχουν εισαχθεί σε χρηματιστηριακή αγορά που λειτουργεί στη Δημοκρατία ή σε άλλο Κράτος Μέλος, </a:t>
            </a:r>
            <a:r>
              <a:rPr lang="el-GR" sz="2600" dirty="0" smtClean="0">
                <a:solidFill>
                  <a:srgbClr val="FF0000"/>
                </a:solidFill>
                <a:latin typeface="Comic Sans MS" pitchFamily="66" charset="0"/>
              </a:rPr>
              <a:t>δύναται</a:t>
            </a:r>
            <a:r>
              <a:rPr lang="el-GR" sz="2600" dirty="0" smtClean="0">
                <a:latin typeface="Comic Sans MS" pitchFamily="66" charset="0"/>
              </a:rPr>
              <a:t> να μη διορίσει Θεματοφύλακα, εφόσον συντρέχουν </a:t>
            </a:r>
            <a:r>
              <a:rPr lang="el-GR" sz="2600" dirty="0" smtClean="0">
                <a:solidFill>
                  <a:srgbClr val="FF0000"/>
                </a:solidFill>
                <a:latin typeface="Comic Sans MS" pitchFamily="66" charset="0"/>
              </a:rPr>
              <a:t>σωρευτικά</a:t>
            </a:r>
            <a:r>
              <a:rPr lang="el-GR" sz="2600" dirty="0" smtClean="0">
                <a:latin typeface="Comic Sans MS" pitchFamily="66" charset="0"/>
              </a:rPr>
              <a:t>, οι ακόλουθες προϋποθέσεις:</a:t>
            </a:r>
          </a:p>
          <a:p>
            <a:pPr marL="0" indent="0" algn="just">
              <a:buNone/>
            </a:pPr>
            <a:endParaRPr lang="el-GR" sz="2600" dirty="0">
              <a:latin typeface="Comic Sans MS" pitchFamily="66" charset="0"/>
            </a:endParaRPr>
          </a:p>
          <a:p>
            <a:pPr algn="just"/>
            <a:r>
              <a:rPr lang="el-GR" sz="2600" dirty="0" smtClean="0">
                <a:latin typeface="Comic Sans MS" pitchFamily="66" charset="0"/>
              </a:rPr>
              <a:t>Η εξαίρεση έχει εγκριθεί από την ΕΚ</a:t>
            </a:r>
            <a:endParaRPr lang="en-US" sz="2600" dirty="0" smtClean="0">
              <a:latin typeface="Comic Sans MS" pitchFamily="66" charset="0"/>
            </a:endParaRPr>
          </a:p>
          <a:p>
            <a:pPr algn="just">
              <a:buNone/>
            </a:pPr>
            <a:endParaRPr lang="el-GR" sz="2600" dirty="0" smtClean="0">
              <a:latin typeface="Comic Sans MS" pitchFamily="66" charset="0"/>
            </a:endParaRPr>
          </a:p>
          <a:p>
            <a:pPr algn="just"/>
            <a:r>
              <a:rPr lang="el-GR" sz="2600" dirty="0" smtClean="0">
                <a:latin typeface="Comic Sans MS" pitchFamily="66" charset="0"/>
              </a:rPr>
              <a:t>Ποσοστό, τουλάχιστον </a:t>
            </a:r>
            <a:r>
              <a:rPr lang="el-GR" sz="2600" dirty="0" smtClean="0">
                <a:solidFill>
                  <a:srgbClr val="FF0000"/>
                </a:solidFill>
                <a:latin typeface="Comic Sans MS" pitchFamily="66" charset="0"/>
              </a:rPr>
              <a:t>80% </a:t>
            </a:r>
            <a:r>
              <a:rPr lang="el-GR" sz="2600" dirty="0" smtClean="0">
                <a:latin typeface="Comic Sans MS" pitchFamily="66" charset="0"/>
              </a:rPr>
              <a:t>των μετοχών της ή </a:t>
            </a:r>
            <a:r>
              <a:rPr lang="el-GR" sz="2600" dirty="0" smtClean="0">
                <a:solidFill>
                  <a:srgbClr val="FF0000"/>
                </a:solidFill>
                <a:latin typeface="Comic Sans MS" pitchFamily="66" charset="0"/>
              </a:rPr>
              <a:t>το σύνολο των μετοχών της</a:t>
            </a:r>
            <a:r>
              <a:rPr lang="el-GR" sz="2600" dirty="0" smtClean="0">
                <a:latin typeface="Comic Sans MS" pitchFamily="66" charset="0"/>
              </a:rPr>
              <a:t> διατίθεται δια μέσω της ανωτέρω αγοράς</a:t>
            </a:r>
          </a:p>
          <a:p>
            <a:pPr marL="0" indent="0" algn="just">
              <a:buNone/>
            </a:pPr>
            <a:endParaRPr lang="el-GR" sz="2800" dirty="0" smtClean="0">
              <a:latin typeface="Comic Sans MS" pitchFamily="66" charset="0"/>
            </a:endParaRPr>
          </a:p>
          <a:p>
            <a:pPr marL="0" indent="0" algn="just">
              <a:buNone/>
            </a:pPr>
            <a:endParaRPr lang="el-GR" sz="2800" dirty="0" smtClean="0">
              <a:latin typeface="Comic Sans MS" pitchFamily="66" charset="0"/>
            </a:endParaRPr>
          </a:p>
          <a:p>
            <a:pPr marL="0" indent="0" algn="just">
              <a:buNone/>
            </a:pPr>
            <a:r>
              <a:rPr lang="el-GR" sz="1900" b="1" dirty="0" smtClean="0">
                <a:solidFill>
                  <a:srgbClr val="FF0000"/>
                </a:solidFill>
                <a:latin typeface="Arial Narrow" pitchFamily="34" charset="0"/>
              </a:rPr>
              <a:t>Άρθρο 35	</a:t>
            </a:r>
            <a:r>
              <a:rPr lang="el-GR" sz="2400" dirty="0" smtClean="0">
                <a:solidFill>
                  <a:srgbClr val="FF0000"/>
                </a:solidFill>
                <a:latin typeface="Comic Sans MS" pitchFamily="66" charset="0"/>
              </a:rPr>
              <a:t>					</a:t>
            </a:r>
          </a:p>
          <a:p>
            <a:pPr marL="0" indent="0" algn="just">
              <a:buNone/>
            </a:pPr>
            <a:endParaRPr lang="en-US" sz="2400" dirty="0">
              <a:solidFill>
                <a:srgbClr val="FF0000"/>
              </a:solidFill>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13</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41358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62793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solidFill>
                  <a:srgbClr val="FF0000"/>
                </a:solidFill>
                <a:latin typeface="Comic Sans MS" pitchFamily="66" charset="0"/>
              </a:rPr>
              <a:t>ΕΕΜΚ χωρίς Θεματοφύλακα - </a:t>
            </a:r>
            <a:r>
              <a:rPr lang="el-GR" sz="3600" dirty="0" smtClean="0">
                <a:solidFill>
                  <a:srgbClr val="FF0000"/>
                </a:solidFill>
                <a:latin typeface="Comic Sans MS" pitchFamily="66" charset="0"/>
              </a:rPr>
              <a:t>2</a:t>
            </a:r>
            <a:endParaRPr lang="en-US" dirty="0"/>
          </a:p>
        </p:txBody>
      </p:sp>
      <p:sp>
        <p:nvSpPr>
          <p:cNvPr id="3" name="Content Placeholder 2"/>
          <p:cNvSpPr>
            <a:spLocks noGrp="1"/>
          </p:cNvSpPr>
          <p:nvPr>
            <p:ph idx="4294967295"/>
          </p:nvPr>
        </p:nvSpPr>
        <p:spPr>
          <a:xfrm>
            <a:off x="1435608" y="1447800"/>
            <a:ext cx="6800232" cy="4800600"/>
          </a:xfrm>
        </p:spPr>
        <p:txBody>
          <a:bodyPr>
            <a:normAutofit/>
          </a:bodyPr>
          <a:lstStyle/>
          <a:p>
            <a:pPr algn="just"/>
            <a:r>
              <a:rPr lang="el-GR" sz="2200" dirty="0" smtClean="0">
                <a:latin typeface="Comic Sans MS" pitchFamily="66" charset="0"/>
              </a:rPr>
              <a:t>Οι εξωχρηματιστηριακές συναλλαγές που πραγματοποιεί η ΕΕΜΚ διενεργούνται μόνο σε τιμές της ανωτέρω αγοράς</a:t>
            </a:r>
            <a:endParaRPr lang="en-US" sz="2200" dirty="0" smtClean="0">
              <a:latin typeface="Comic Sans MS" pitchFamily="66" charset="0"/>
            </a:endParaRPr>
          </a:p>
          <a:p>
            <a:pPr algn="just">
              <a:buNone/>
            </a:pPr>
            <a:endParaRPr lang="el-GR" sz="2200" dirty="0" smtClean="0">
              <a:latin typeface="Comic Sans MS" pitchFamily="66" charset="0"/>
            </a:endParaRPr>
          </a:p>
          <a:p>
            <a:pPr algn="just"/>
            <a:r>
              <a:rPr lang="el-GR" sz="2200" dirty="0" smtClean="0">
                <a:latin typeface="Comic Sans MS" pitchFamily="66" charset="0"/>
              </a:rPr>
              <a:t>Η ανωτέρω αγορά μνημονεύεται στα καταστατικά της έγγραφα</a:t>
            </a:r>
            <a:endParaRPr lang="en-US" sz="2200" dirty="0" smtClean="0">
              <a:latin typeface="Comic Sans MS" pitchFamily="66" charset="0"/>
            </a:endParaRPr>
          </a:p>
          <a:p>
            <a:pPr algn="just">
              <a:buNone/>
            </a:pPr>
            <a:endParaRPr lang="el-GR" sz="2200" dirty="0" smtClean="0">
              <a:latin typeface="Comic Sans MS" pitchFamily="66" charset="0"/>
            </a:endParaRPr>
          </a:p>
          <a:p>
            <a:pPr algn="just"/>
            <a:r>
              <a:rPr lang="el-GR" sz="2200" dirty="0" smtClean="0">
                <a:latin typeface="Comic Sans MS" pitchFamily="66" charset="0"/>
              </a:rPr>
              <a:t>Παρέχεται στους μετόχους της ΕΕΜΚ προστασία ισοδύναμη με την προστασία που παρέχεται στους μεριδιούχους ΟΣΕΚΑ ο οποίος έχει διορίσει Θεματοφύλακα</a:t>
            </a:r>
            <a:endParaRPr lang="en-US" sz="22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14</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41358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94810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smtClean="0">
                <a:solidFill>
                  <a:srgbClr val="FF0000"/>
                </a:solidFill>
                <a:latin typeface="Comic Sans MS" pitchFamily="66" charset="0"/>
              </a:rPr>
              <a:t>Υποβολή αίτησης για χορήγηση άδειας λειτουργίας ΕΕΜΚ χωρίς Θεματοφύλακα - 1</a:t>
            </a:r>
            <a:endParaRPr lang="en-US" sz="2800" dirty="0">
              <a:solidFill>
                <a:srgbClr val="FF0000"/>
              </a:solidFill>
              <a:latin typeface="Comic Sans MS" pitchFamily="66" charset="0"/>
            </a:endParaRPr>
          </a:p>
        </p:txBody>
      </p:sp>
      <p:sp>
        <p:nvSpPr>
          <p:cNvPr id="3" name="Content Placeholder 2"/>
          <p:cNvSpPr>
            <a:spLocks noGrp="1"/>
          </p:cNvSpPr>
          <p:nvPr>
            <p:ph idx="4294967295"/>
          </p:nvPr>
        </p:nvSpPr>
        <p:spPr>
          <a:xfrm>
            <a:off x="1435608" y="1447800"/>
            <a:ext cx="7498080" cy="4800600"/>
          </a:xfrm>
        </p:spPr>
        <p:txBody>
          <a:bodyPr>
            <a:normAutofit lnSpcReduction="10000"/>
          </a:bodyPr>
          <a:lstStyle/>
          <a:p>
            <a:pPr marL="0" indent="0">
              <a:buNone/>
            </a:pPr>
            <a:r>
              <a:rPr lang="el-GR" sz="2200" dirty="0" smtClean="0">
                <a:latin typeface="Comic Sans MS" pitchFamily="66" charset="0"/>
              </a:rPr>
              <a:t>Η ΕΕΜΚ που αιτείται εξαίρεση από την υποχρέωση της για διορισμό Θεματοφύλακα:</a:t>
            </a:r>
            <a:endParaRPr lang="en-US" sz="2200" dirty="0" smtClean="0">
              <a:latin typeface="Comic Sans MS" pitchFamily="66" charset="0"/>
            </a:endParaRPr>
          </a:p>
          <a:p>
            <a:pPr marL="0" indent="0">
              <a:buNone/>
            </a:pPr>
            <a:endParaRPr lang="el-GR" sz="2200" dirty="0" smtClean="0">
              <a:latin typeface="Comic Sans MS" pitchFamily="66" charset="0"/>
            </a:endParaRPr>
          </a:p>
          <a:p>
            <a:r>
              <a:rPr lang="el-GR" sz="2200" dirty="0" smtClean="0">
                <a:latin typeface="Comic Sans MS" pitchFamily="66" charset="0"/>
              </a:rPr>
              <a:t>Υποβάλλει επιπρόσθετα στην Επιτροπή Κεφαλαιαγοράς τα στοιχεία και πληροφορίες που αναγράφονται στο Συμπληρωματικό έντυπο </a:t>
            </a:r>
            <a:r>
              <a:rPr lang="el-GR" sz="2200" dirty="0" smtClean="0">
                <a:solidFill>
                  <a:srgbClr val="FF0000"/>
                </a:solidFill>
                <a:latin typeface="Comic Sans MS" pitchFamily="66" charset="0"/>
              </a:rPr>
              <a:t>Ε78-2012-08*</a:t>
            </a:r>
            <a:endParaRPr lang="en-US" sz="2200" dirty="0" smtClean="0">
              <a:solidFill>
                <a:srgbClr val="FF0000"/>
              </a:solidFill>
              <a:latin typeface="Comic Sans MS" pitchFamily="66" charset="0"/>
            </a:endParaRPr>
          </a:p>
          <a:p>
            <a:pPr>
              <a:buNone/>
            </a:pPr>
            <a:endParaRPr lang="el-GR" sz="2200" dirty="0" smtClean="0">
              <a:latin typeface="Comic Sans MS" pitchFamily="66" charset="0"/>
            </a:endParaRPr>
          </a:p>
          <a:p>
            <a:r>
              <a:rPr lang="el-GR" sz="2200" dirty="0" smtClean="0">
                <a:latin typeface="Comic Sans MS" pitchFamily="66" charset="0"/>
              </a:rPr>
              <a:t>Δηλώνει κατά πόσον η εξαίρεση θα εμπίπτει στην περίπτωση του εδαφίου (1) ή του εδαφίου (4) του άρθρου 35</a:t>
            </a:r>
            <a:r>
              <a:rPr lang="en-GB" sz="2200" dirty="0" smtClean="0">
                <a:latin typeface="Comic Sans MS" pitchFamily="66" charset="0"/>
              </a:rPr>
              <a:t> </a:t>
            </a:r>
            <a:r>
              <a:rPr lang="el-GR" sz="2200" dirty="0" smtClean="0">
                <a:latin typeface="Comic Sans MS" pitchFamily="66" charset="0"/>
              </a:rPr>
              <a:t>του Νόμου</a:t>
            </a:r>
          </a:p>
          <a:p>
            <a:pPr marL="0" indent="0">
              <a:buNone/>
            </a:pPr>
            <a:endParaRPr lang="el-GR" dirty="0">
              <a:latin typeface="Comic Sans MS" pitchFamily="66" charset="0"/>
            </a:endParaRPr>
          </a:p>
          <a:p>
            <a:pPr marL="0" indent="0">
              <a:buNone/>
            </a:pPr>
            <a:r>
              <a:rPr lang="el-GR" sz="1400" b="1" dirty="0" smtClean="0">
                <a:solidFill>
                  <a:srgbClr val="FF0000"/>
                </a:solidFill>
                <a:latin typeface="Arial Narrow" pitchFamily="34" charset="0"/>
              </a:rPr>
              <a:t>Παράγραφος 10 της ΟΔ78-2012-07		</a:t>
            </a:r>
          </a:p>
          <a:p>
            <a:pPr marL="0" indent="0">
              <a:buNone/>
            </a:pPr>
            <a:r>
              <a:rPr lang="el-GR" sz="1400" b="1" dirty="0" smtClean="0">
                <a:solidFill>
                  <a:srgbClr val="FF0000"/>
                </a:solidFill>
                <a:latin typeface="Arial Narrow" pitchFamily="34" charset="0"/>
              </a:rPr>
              <a:t>*Παράρτημα </a:t>
            </a:r>
            <a:r>
              <a:rPr lang="en-GB" sz="1400" b="1" dirty="0" smtClean="0">
                <a:solidFill>
                  <a:srgbClr val="FF0000"/>
                </a:solidFill>
                <a:latin typeface="Arial Narrow" pitchFamily="34" charset="0"/>
              </a:rPr>
              <a:t>IV </a:t>
            </a:r>
            <a:r>
              <a:rPr lang="el-GR" sz="1400" b="1" dirty="0" smtClean="0">
                <a:solidFill>
                  <a:srgbClr val="FF0000"/>
                </a:solidFill>
                <a:latin typeface="Arial Narrow" pitchFamily="34" charset="0"/>
              </a:rPr>
              <a:t>της ΟΔ78-2012-07</a:t>
            </a:r>
            <a:endParaRPr lang="en-US" sz="1400" b="1" dirty="0">
              <a:solidFill>
                <a:srgbClr val="FF0000"/>
              </a:solidFill>
              <a:latin typeface="Arial Narrow" pitchFamily="34"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15</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26092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97902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solidFill>
                  <a:srgbClr val="FF0000"/>
                </a:solidFill>
                <a:latin typeface="Comic Sans MS" pitchFamily="66" charset="0"/>
              </a:rPr>
              <a:t>Υποβολή αίτησης για χορήγηση άδειας λειτουργίας ΕΕΜΚ χωρίς </a:t>
            </a:r>
            <a:r>
              <a:rPr lang="el-GR" sz="2800" dirty="0" smtClean="0">
                <a:solidFill>
                  <a:srgbClr val="FF0000"/>
                </a:solidFill>
                <a:latin typeface="Comic Sans MS" pitchFamily="66" charset="0"/>
              </a:rPr>
              <a:t>Θεματοφύλακα - 2</a:t>
            </a:r>
            <a:endParaRPr lang="en-US" dirty="0"/>
          </a:p>
        </p:txBody>
      </p:sp>
      <p:sp>
        <p:nvSpPr>
          <p:cNvPr id="3" name="Content Placeholder 2"/>
          <p:cNvSpPr>
            <a:spLocks noGrp="1"/>
          </p:cNvSpPr>
          <p:nvPr>
            <p:ph idx="4294967295"/>
          </p:nvPr>
        </p:nvSpPr>
        <p:spPr>
          <a:xfrm>
            <a:off x="1442470" y="1826070"/>
            <a:ext cx="6869700" cy="3511180"/>
          </a:xfrm>
        </p:spPr>
        <p:txBody>
          <a:bodyPr>
            <a:normAutofit/>
          </a:bodyPr>
          <a:lstStyle/>
          <a:p>
            <a:pPr algn="just"/>
            <a:r>
              <a:rPr lang="el-GR" sz="2600" dirty="0">
                <a:solidFill>
                  <a:prstClr val="black"/>
                </a:solidFill>
                <a:latin typeface="Comic Sans MS" pitchFamily="66" charset="0"/>
              </a:rPr>
              <a:t>Πριν την έναρξη των δραστηριοτήτων </a:t>
            </a:r>
            <a:r>
              <a:rPr lang="el-GR" sz="2600" dirty="0" smtClean="0">
                <a:solidFill>
                  <a:prstClr val="black"/>
                </a:solidFill>
                <a:latin typeface="Comic Sans MS" pitchFamily="66" charset="0"/>
              </a:rPr>
              <a:t>της, </a:t>
            </a:r>
            <a:r>
              <a:rPr lang="el-GR" sz="2600" dirty="0">
                <a:solidFill>
                  <a:prstClr val="black"/>
                </a:solidFill>
                <a:latin typeface="Comic Sans MS" pitchFamily="66" charset="0"/>
              </a:rPr>
              <a:t>υποβάλλει βεβαίωση της Χρηματιστηριακής </a:t>
            </a:r>
            <a:r>
              <a:rPr lang="el-GR" sz="2600" dirty="0" smtClean="0">
                <a:solidFill>
                  <a:prstClr val="black"/>
                </a:solidFill>
                <a:latin typeface="Comic Sans MS" pitchFamily="66" charset="0"/>
              </a:rPr>
              <a:t>αγοράς με την οποία πιστοποιείται ότι οι μετοχές της έχουν εισαχθεί στην αγορά αυτή προς διαπραγμάτευση.</a:t>
            </a:r>
          </a:p>
          <a:p>
            <a:pPr algn="just"/>
            <a:endParaRPr lang="el-GR" sz="2600" dirty="0">
              <a:solidFill>
                <a:prstClr val="black"/>
              </a:solidFill>
              <a:latin typeface="Comic Sans MS" pitchFamily="66" charset="0"/>
            </a:endParaRPr>
          </a:p>
          <a:p>
            <a:pPr marL="0" indent="0" algn="ctr">
              <a:buNone/>
            </a:pPr>
            <a:endParaRPr lang="el-GR" sz="2600" dirty="0" smtClean="0">
              <a:solidFill>
                <a:prstClr val="black"/>
              </a:solidFill>
              <a:latin typeface="Comic Sans MS" pitchFamily="66" charset="0"/>
            </a:endParaRPr>
          </a:p>
          <a:p>
            <a:pPr marL="0" indent="0" algn="ctr">
              <a:buNone/>
            </a:pPr>
            <a:endParaRPr lang="en-US" sz="2600"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16</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66140" y="548991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50678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3480" y="375800"/>
            <a:ext cx="7473320" cy="839630"/>
          </a:xfrm>
        </p:spPr>
        <p:txBody>
          <a:bodyPr>
            <a:normAutofit fontScale="90000"/>
          </a:bodyPr>
          <a:lstStyle/>
          <a:p>
            <a:r>
              <a:rPr lang="el-GR" sz="3600" dirty="0" smtClean="0">
                <a:solidFill>
                  <a:srgbClr val="FF0000"/>
                </a:solidFill>
                <a:latin typeface="Comic Sans MS" pitchFamily="66" charset="0"/>
              </a:rPr>
              <a:t/>
            </a:r>
            <a:br>
              <a:rPr lang="el-GR" sz="3600" dirty="0" smtClean="0">
                <a:solidFill>
                  <a:srgbClr val="FF0000"/>
                </a:solidFill>
                <a:latin typeface="Comic Sans MS" pitchFamily="66" charset="0"/>
              </a:rPr>
            </a:br>
            <a:r>
              <a:rPr lang="el-GR" sz="3600" dirty="0" smtClean="0">
                <a:solidFill>
                  <a:srgbClr val="FF0000"/>
                </a:solidFill>
                <a:latin typeface="Comic Sans MS" pitchFamily="66" charset="0"/>
              </a:rPr>
              <a:t>Προϋποθέσεις χορήγησης άδειας λειτουργίας Εταιρείας Διαχείρισης – 1</a:t>
            </a:r>
            <a:r>
              <a:rPr lang="en-US" dirty="0" smtClean="0"/>
              <a:t/>
            </a:r>
            <a:br>
              <a:rPr lang="en-US" dirty="0" smtClean="0"/>
            </a:br>
            <a:endParaRPr lang="en-US" dirty="0"/>
          </a:p>
        </p:txBody>
      </p:sp>
      <p:sp>
        <p:nvSpPr>
          <p:cNvPr id="3" name="Content Placeholder 2"/>
          <p:cNvSpPr>
            <a:spLocks noGrp="1"/>
          </p:cNvSpPr>
          <p:nvPr>
            <p:ph idx="4294967295"/>
          </p:nvPr>
        </p:nvSpPr>
        <p:spPr>
          <a:xfrm>
            <a:off x="1213480" y="1368090"/>
            <a:ext cx="7473320" cy="4656130"/>
          </a:xfrm>
        </p:spPr>
        <p:txBody>
          <a:bodyPr>
            <a:normAutofit fontScale="77500" lnSpcReduction="20000"/>
          </a:bodyPr>
          <a:lstStyle/>
          <a:p>
            <a:pPr marL="0" indent="0">
              <a:buNone/>
            </a:pPr>
            <a:endParaRPr lang="el-GR" sz="2800" dirty="0" smtClean="0">
              <a:latin typeface="Comic Sans MS" pitchFamily="66" charset="0"/>
            </a:endParaRPr>
          </a:p>
          <a:p>
            <a:r>
              <a:rPr lang="el-GR" sz="2800" dirty="0" smtClean="0">
                <a:latin typeface="Comic Sans MS" pitchFamily="66" charset="0"/>
              </a:rPr>
              <a:t>Ελάχιστο Αρχικό Κεφάλαιο </a:t>
            </a:r>
            <a:r>
              <a:rPr lang="el-GR" sz="2800" dirty="0" smtClean="0">
                <a:solidFill>
                  <a:srgbClr val="FF0000"/>
                </a:solidFill>
                <a:latin typeface="Comic Sans MS" pitchFamily="66" charset="0"/>
              </a:rPr>
              <a:t>€125.000</a:t>
            </a:r>
          </a:p>
          <a:p>
            <a:pPr marL="0" indent="0">
              <a:buNone/>
            </a:pPr>
            <a:endParaRPr lang="el-GR" sz="2800" dirty="0">
              <a:solidFill>
                <a:srgbClr val="FF0000"/>
              </a:solidFill>
              <a:latin typeface="Comic Sans MS" pitchFamily="66" charset="0"/>
            </a:endParaRPr>
          </a:p>
          <a:p>
            <a:pPr algn="just"/>
            <a:r>
              <a:rPr lang="el-GR" sz="2800" dirty="0" smtClean="0">
                <a:latin typeface="Comic Sans MS" pitchFamily="66" charset="0"/>
              </a:rPr>
              <a:t>Κατάλληλη μετοχική σύνθεση, απαραίτητη </a:t>
            </a:r>
            <a:r>
              <a:rPr lang="el-GR" sz="2800" dirty="0">
                <a:latin typeface="Comic Sans MS" pitchFamily="66" charset="0"/>
              </a:rPr>
              <a:t>οργανωτική δομή και </a:t>
            </a:r>
            <a:r>
              <a:rPr lang="el-GR" sz="2800" dirty="0" smtClean="0">
                <a:latin typeface="Comic Sans MS" pitchFamily="66" charset="0"/>
              </a:rPr>
              <a:t>στελέχωση, κατάλληλα οικονομικά και τεχνικά μέσα</a:t>
            </a:r>
            <a:r>
              <a:rPr lang="en-US" sz="2800" dirty="0" smtClean="0">
                <a:latin typeface="Comic Sans MS" pitchFamily="66" charset="0"/>
              </a:rPr>
              <a:t> </a:t>
            </a:r>
            <a:r>
              <a:rPr lang="el-GR" sz="2800" dirty="0" smtClean="0">
                <a:latin typeface="Comic Sans MS" pitchFamily="66" charset="0"/>
              </a:rPr>
              <a:t>ώστε να είναι σε θέση να παρέχει τις υπηρεσίες της σύμφωνα με τις διατάξεις του Νόμου, χωρίς να θέτει σε κίνδυνο τα συμφέροντα των ΟΣΕΚΑ και των λοιπών οργανισμών συλλογικών επενδύσεων που διαχειρίζεται καθώς και των πελατών προς τους οποίους παρέχει τις υπηρεσίες της</a:t>
            </a:r>
          </a:p>
          <a:p>
            <a:pPr marL="0" indent="0" algn="just">
              <a:buNone/>
            </a:pPr>
            <a:endParaRPr lang="el-GR" sz="2600" i="1" dirty="0" smtClean="0">
              <a:solidFill>
                <a:srgbClr val="FF0000"/>
              </a:solidFill>
              <a:latin typeface="Comic Sans MS" pitchFamily="66" charset="0"/>
            </a:endParaRPr>
          </a:p>
          <a:p>
            <a:pPr marL="0" indent="0" algn="just">
              <a:buNone/>
            </a:pPr>
            <a:r>
              <a:rPr lang="el-GR" sz="2100" b="1" dirty="0" smtClean="0">
                <a:solidFill>
                  <a:srgbClr val="FF0000"/>
                </a:solidFill>
                <a:latin typeface="Comic Sans MS" pitchFamily="66" charset="0"/>
              </a:rPr>
              <a:t>Άρθρο 111(1)	</a:t>
            </a:r>
            <a:r>
              <a:rPr lang="el-GR" sz="2600" i="1" dirty="0" smtClean="0">
                <a:solidFill>
                  <a:srgbClr val="FF0000"/>
                </a:solidFill>
                <a:latin typeface="Comic Sans MS" pitchFamily="66" charset="0"/>
              </a:rPr>
              <a:t>				</a:t>
            </a:r>
          </a:p>
          <a:p>
            <a:pPr marL="0" indent="0" algn="just">
              <a:buNone/>
            </a:pPr>
            <a:r>
              <a:rPr lang="el-GR" sz="2800" dirty="0" smtClean="0">
                <a:latin typeface="Comic Sans MS" pitchFamily="66" charset="0"/>
              </a:rPr>
              <a:t>			</a:t>
            </a:r>
            <a:endParaRPr lang="el-GR" sz="28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17</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3920" y="533725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8493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150" y="274638"/>
            <a:ext cx="7549650" cy="864462"/>
          </a:xfrm>
        </p:spPr>
        <p:txBody>
          <a:bodyPr>
            <a:normAutofit fontScale="90000"/>
          </a:bodyPr>
          <a:lstStyle/>
          <a:p>
            <a:r>
              <a:rPr lang="el-GR" dirty="0" smtClean="0"/>
              <a:t/>
            </a:r>
            <a:br>
              <a:rPr lang="el-GR" dirty="0" smtClean="0"/>
            </a:br>
            <a:r>
              <a:rPr lang="el-GR" sz="3600" dirty="0" smtClean="0">
                <a:solidFill>
                  <a:srgbClr val="FF0000"/>
                </a:solidFill>
                <a:latin typeface="Comic Sans MS" pitchFamily="66" charset="0"/>
              </a:rPr>
              <a:t>Προϋποθέσεις χορήγησης άδειας λειτουργίας Εταιρείας Διαχείρισης – 2</a:t>
            </a:r>
            <a:r>
              <a:rPr lang="en-US" dirty="0" smtClean="0"/>
              <a:t/>
            </a:r>
            <a:br>
              <a:rPr lang="en-US" dirty="0" smtClean="0"/>
            </a:br>
            <a:endParaRPr lang="en-US" dirty="0"/>
          </a:p>
        </p:txBody>
      </p:sp>
      <p:sp>
        <p:nvSpPr>
          <p:cNvPr id="3" name="Content Placeholder 2"/>
          <p:cNvSpPr>
            <a:spLocks noGrp="1"/>
          </p:cNvSpPr>
          <p:nvPr>
            <p:ph idx="4294967295"/>
          </p:nvPr>
        </p:nvSpPr>
        <p:spPr>
          <a:xfrm>
            <a:off x="1213480" y="1444420"/>
            <a:ext cx="7473320" cy="4732460"/>
          </a:xfrm>
        </p:spPr>
        <p:txBody>
          <a:bodyPr>
            <a:normAutofit fontScale="47500" lnSpcReduction="20000"/>
          </a:bodyPr>
          <a:lstStyle/>
          <a:p>
            <a:pPr algn="just"/>
            <a:r>
              <a:rPr lang="el-GR" sz="4400" dirty="0" smtClean="0">
                <a:latin typeface="Comic Sans MS" pitchFamily="66" charset="0"/>
                <a:ea typeface="Arial Unicode MS" pitchFamily="34" charset="-128"/>
                <a:cs typeface="Arial Unicode MS" pitchFamily="34" charset="-128"/>
              </a:rPr>
              <a:t>Οι διευθύνοντες την ΕΔ (τουλάχιστον 2) παρέχουν τα απαιτούμενα εχέγγυα ήθους και πείρας σε σχέση με το είδος των ΟΣΕΚΑ που διαχειρίζεται η Εταιρεία</a:t>
            </a:r>
            <a:endParaRPr lang="en-US" sz="4400" dirty="0" smtClean="0">
              <a:latin typeface="Comic Sans MS" pitchFamily="66" charset="0"/>
              <a:ea typeface="Arial Unicode MS" pitchFamily="34" charset="-128"/>
              <a:cs typeface="Arial Unicode MS" pitchFamily="34" charset="-128"/>
            </a:endParaRPr>
          </a:p>
          <a:p>
            <a:pPr algn="just">
              <a:buNone/>
            </a:pPr>
            <a:endParaRPr lang="el-GR" sz="4400" dirty="0" smtClean="0">
              <a:latin typeface="Comic Sans MS" pitchFamily="66" charset="0"/>
              <a:ea typeface="Arial Unicode MS" pitchFamily="34" charset="-128"/>
              <a:cs typeface="Arial Unicode MS" pitchFamily="34" charset="-128"/>
            </a:endParaRPr>
          </a:p>
          <a:p>
            <a:pPr algn="just"/>
            <a:r>
              <a:rPr lang="el-GR" sz="4400" dirty="0" smtClean="0">
                <a:latin typeface="Comic Sans MS" pitchFamily="66" charset="0"/>
                <a:ea typeface="Arial Unicode MS" pitchFamily="34" charset="-128"/>
                <a:cs typeface="Arial Unicode MS" pitchFamily="34" charset="-128"/>
              </a:rPr>
              <a:t>Ικανοποιεί τις βασικές προϋποθέσεις άσκησης δραστηριοτήτων ως αυτές ορίζονται στο άρθρο 112</a:t>
            </a:r>
            <a:r>
              <a:rPr lang="el-GR" sz="4400" dirty="0" smtClean="0">
                <a:solidFill>
                  <a:srgbClr val="FF0000"/>
                </a:solidFill>
                <a:latin typeface="Comic Sans MS" pitchFamily="66" charset="0"/>
                <a:ea typeface="Arial Unicode MS" pitchFamily="34" charset="-128"/>
                <a:cs typeface="Arial Unicode MS" pitchFamily="34" charset="-128"/>
              </a:rPr>
              <a:t>* </a:t>
            </a:r>
            <a:r>
              <a:rPr lang="el-GR" sz="4400" dirty="0" smtClean="0">
                <a:latin typeface="Comic Sans MS" pitchFamily="66" charset="0"/>
                <a:ea typeface="Arial Unicode MS" pitchFamily="34" charset="-128"/>
                <a:cs typeface="Arial Unicode MS" pitchFamily="34" charset="-128"/>
              </a:rPr>
              <a:t>του Νόμου και εξιδεικεύονται στην Οδηγία </a:t>
            </a:r>
            <a:r>
              <a:rPr lang="el-GR" sz="4400" dirty="0" smtClean="0">
                <a:solidFill>
                  <a:srgbClr val="FF0000"/>
                </a:solidFill>
                <a:latin typeface="Comic Sans MS" pitchFamily="66" charset="0"/>
                <a:ea typeface="Arial Unicode MS" pitchFamily="34" charset="-128"/>
                <a:cs typeface="Arial Unicode MS" pitchFamily="34" charset="-128"/>
              </a:rPr>
              <a:t>78-2012-03</a:t>
            </a:r>
            <a:r>
              <a:rPr lang="el-GR" sz="4400" dirty="0" smtClean="0">
                <a:latin typeface="Comic Sans MS" pitchFamily="66" charset="0"/>
                <a:ea typeface="Arial Unicode MS" pitchFamily="34" charset="-128"/>
                <a:cs typeface="Arial Unicode MS" pitchFamily="34" charset="-128"/>
              </a:rPr>
              <a:t> της Επιτροπής.</a:t>
            </a:r>
            <a:endParaRPr lang="en-US" sz="4400" dirty="0" smtClean="0">
              <a:solidFill>
                <a:srgbClr val="FF0000"/>
              </a:solidFill>
              <a:latin typeface="Comic Sans MS" pitchFamily="66" charset="0"/>
              <a:ea typeface="Arial Unicode MS" pitchFamily="34" charset="-128"/>
              <a:cs typeface="Arial Unicode MS" pitchFamily="34" charset="-128"/>
            </a:endParaRPr>
          </a:p>
          <a:p>
            <a:pPr lvl="1" algn="just">
              <a:buNone/>
            </a:pPr>
            <a:endParaRPr lang="el-GR" sz="4400" dirty="0" smtClean="0">
              <a:solidFill>
                <a:srgbClr val="FF0000"/>
              </a:solidFill>
              <a:latin typeface="Comic Sans MS" pitchFamily="66" charset="0"/>
              <a:ea typeface="Arial Unicode MS" pitchFamily="34" charset="-128"/>
              <a:cs typeface="Arial Unicode MS" pitchFamily="34" charset="-128"/>
            </a:endParaRPr>
          </a:p>
          <a:p>
            <a:pPr algn="just"/>
            <a:r>
              <a:rPr lang="el-GR" sz="4400" dirty="0" smtClean="0">
                <a:latin typeface="Comic Sans MS" pitchFamily="66" charset="0"/>
                <a:ea typeface="Arial Unicode MS" pitchFamily="34" charset="-128"/>
                <a:cs typeface="Arial Unicode MS" pitchFamily="34" charset="-128"/>
              </a:rPr>
              <a:t>Το εγγεγραμμένο γραφείο και η κεντρική διοίκηση της ΕΔ βρίσκονται στο έδαφος της Δημοκρατίας</a:t>
            </a:r>
          </a:p>
          <a:p>
            <a:pPr marL="0" indent="0">
              <a:buNone/>
            </a:pPr>
            <a:endParaRPr lang="el-GR" sz="2800" dirty="0" smtClean="0">
              <a:latin typeface="Comic Sans MS" pitchFamily="66" charset="0"/>
            </a:endParaRPr>
          </a:p>
          <a:p>
            <a:pPr marL="0" indent="0">
              <a:buNone/>
            </a:pPr>
            <a:r>
              <a:rPr lang="el-GR" sz="2800" dirty="0" smtClean="0">
                <a:latin typeface="Comic Sans MS" pitchFamily="66" charset="0"/>
              </a:rPr>
              <a:t>							</a:t>
            </a:r>
          </a:p>
          <a:p>
            <a:pPr marL="0" indent="0">
              <a:buNone/>
            </a:pPr>
            <a:r>
              <a:rPr lang="el-GR" sz="3800" i="1" dirty="0" smtClean="0">
                <a:solidFill>
                  <a:srgbClr val="FF0000"/>
                </a:solidFill>
                <a:latin typeface="Comic Sans MS" pitchFamily="66" charset="0"/>
              </a:rPr>
              <a:t>*Προϋποθέσεις άσκησης δραστηριοτήτων</a:t>
            </a:r>
            <a:r>
              <a:rPr lang="el-GR" sz="2800" dirty="0" smtClean="0">
                <a:latin typeface="Comic Sans MS" pitchFamily="66" charset="0"/>
              </a:rPr>
              <a:t>	</a:t>
            </a:r>
          </a:p>
          <a:p>
            <a:pPr marL="0" indent="0">
              <a:buNone/>
            </a:pPr>
            <a:r>
              <a:rPr lang="el-GR" sz="2800" dirty="0" smtClean="0">
                <a:latin typeface="Comic Sans MS" pitchFamily="66" charset="0"/>
              </a:rPr>
              <a:t>							</a:t>
            </a:r>
            <a:endParaRPr lang="en-US" sz="2800" dirty="0">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18</a:t>
            </a:fld>
            <a:endParaRPr lang="en-US"/>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80250" y="510826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25210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150" y="274638"/>
            <a:ext cx="7549650" cy="940792"/>
          </a:xfrm>
        </p:spPr>
        <p:txBody>
          <a:bodyPr>
            <a:normAutofit fontScale="90000"/>
          </a:bodyPr>
          <a:lstStyle/>
          <a:p>
            <a:r>
              <a:rPr lang="el-GR" dirty="0" smtClean="0"/>
              <a:t/>
            </a:r>
            <a:br>
              <a:rPr lang="el-GR" dirty="0" smtClean="0"/>
            </a:br>
            <a:r>
              <a:rPr lang="el-GR" dirty="0" smtClean="0"/>
              <a:t/>
            </a:r>
            <a:br>
              <a:rPr lang="el-GR" dirty="0" smtClean="0"/>
            </a:br>
            <a:r>
              <a:rPr lang="el-GR" sz="3600" dirty="0" smtClean="0">
                <a:solidFill>
                  <a:srgbClr val="FF0000"/>
                </a:solidFill>
                <a:latin typeface="Comic Sans MS" pitchFamily="66" charset="0"/>
              </a:rPr>
              <a:t>Προϋποθέσεις χορήγησης άδειας λειτουργίας Εταιρείας Διαχείρισης – 3</a:t>
            </a:r>
            <a:r>
              <a:rPr lang="en-US" dirty="0" smtClean="0"/>
              <a:t/>
            </a:r>
            <a:br>
              <a:rPr lang="en-US" dirty="0" smtClean="0"/>
            </a:br>
            <a:r>
              <a:rPr lang="el-GR" dirty="0" smtClean="0"/>
              <a:t/>
            </a:r>
            <a:br>
              <a:rPr lang="el-GR" dirty="0" smtClean="0"/>
            </a:br>
            <a:endParaRPr lang="en-US" dirty="0"/>
          </a:p>
        </p:txBody>
      </p:sp>
      <p:sp>
        <p:nvSpPr>
          <p:cNvPr id="3" name="Content Placeholder 2"/>
          <p:cNvSpPr>
            <a:spLocks noGrp="1"/>
          </p:cNvSpPr>
          <p:nvPr>
            <p:ph idx="4294967295"/>
          </p:nvPr>
        </p:nvSpPr>
        <p:spPr>
          <a:xfrm>
            <a:off x="1213480" y="1617082"/>
            <a:ext cx="7503618" cy="4865118"/>
          </a:xfrm>
        </p:spPr>
        <p:txBody>
          <a:bodyPr>
            <a:normAutofit fontScale="70000" lnSpcReduction="20000"/>
          </a:bodyPr>
          <a:lstStyle/>
          <a:p>
            <a:pPr algn="just"/>
            <a:r>
              <a:rPr lang="el-GR" sz="4500" dirty="0" smtClean="0">
                <a:latin typeface="Comic Sans MS" pitchFamily="66" charset="0"/>
              </a:rPr>
              <a:t>Η άσκηση εποπτείας από την Επιτροπή Κεφαλαιαγοράς δεν εμποδίζεται από στενούς δεσμούς που ενδεχομένως να υπάρχουν μεταξύ της Εταιρείας Διαχείρισης και άλλων φυσικών ή νομικών προσώπων</a:t>
            </a:r>
          </a:p>
          <a:p>
            <a:pPr marL="0" indent="0" algn="just">
              <a:buNone/>
            </a:pPr>
            <a:endParaRPr lang="el-GR" sz="4500" dirty="0" smtClean="0">
              <a:latin typeface="Comic Sans MS" pitchFamily="66" charset="0"/>
            </a:endParaRPr>
          </a:p>
          <a:p>
            <a:pPr marL="0" indent="0" algn="just">
              <a:buNone/>
            </a:pPr>
            <a:endParaRPr lang="el-GR" sz="4500" dirty="0" smtClean="0">
              <a:solidFill>
                <a:srgbClr val="FF0000"/>
              </a:solidFill>
              <a:latin typeface="Comic Sans MS" pitchFamily="66" charset="0"/>
            </a:endParaRPr>
          </a:p>
          <a:p>
            <a:pPr marL="0" indent="0" algn="just">
              <a:buNone/>
            </a:pPr>
            <a:endParaRPr lang="el-GR" sz="4500" dirty="0">
              <a:solidFill>
                <a:srgbClr val="FF0000"/>
              </a:solidFill>
              <a:latin typeface="Comic Sans MS" pitchFamily="66" charset="0"/>
            </a:endParaRPr>
          </a:p>
          <a:p>
            <a:pPr marL="0" indent="0" algn="just">
              <a:buNone/>
            </a:pPr>
            <a:endParaRPr lang="el-GR" sz="4500" dirty="0" smtClean="0">
              <a:solidFill>
                <a:srgbClr val="FF0000"/>
              </a:solidFill>
              <a:latin typeface="Comic Sans MS" pitchFamily="66" charset="0"/>
            </a:endParaRPr>
          </a:p>
          <a:p>
            <a:pPr marL="0" indent="0">
              <a:buNone/>
            </a:pPr>
            <a:r>
              <a:rPr lang="el-GR" sz="2800" dirty="0" smtClean="0">
                <a:latin typeface="Comic Sans MS" pitchFamily="66" charset="0"/>
              </a:rPr>
              <a:t>					</a:t>
            </a:r>
            <a:endParaRPr lang="en-US" sz="2800" dirty="0">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19</a:t>
            </a:fld>
            <a:endParaRPr lang="en-US"/>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41358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51564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79170" y="452130"/>
            <a:ext cx="7778770" cy="763300"/>
          </a:xfrm>
        </p:spPr>
        <p:txBody>
          <a:bodyPr>
            <a:normAutofit/>
          </a:bodyPr>
          <a:lstStyle/>
          <a:p>
            <a:pPr algn="ctr"/>
            <a:r>
              <a:rPr lang="el-GR" sz="4000" dirty="0" smtClean="0">
                <a:solidFill>
                  <a:srgbClr val="FF0000"/>
                </a:solidFill>
                <a:latin typeface="Comic Sans MS" pitchFamily="66" charset="0"/>
              </a:rPr>
              <a:t>Αδειοδότηση</a:t>
            </a:r>
            <a:endParaRPr lang="el-GR" sz="4000" dirty="0">
              <a:solidFill>
                <a:srgbClr val="FF0000"/>
              </a:solidFill>
              <a:latin typeface="Comic Sans MS" pitchFamily="66" charset="0"/>
            </a:endParaRPr>
          </a:p>
        </p:txBody>
      </p:sp>
      <p:sp>
        <p:nvSpPr>
          <p:cNvPr id="2" name="Subtitle 1"/>
          <p:cNvSpPr>
            <a:spLocks noGrp="1"/>
          </p:cNvSpPr>
          <p:nvPr>
            <p:ph type="subTitle" idx="1"/>
          </p:nvPr>
        </p:nvSpPr>
        <p:spPr>
          <a:xfrm>
            <a:off x="1060820" y="1291760"/>
            <a:ext cx="7633000" cy="4655220"/>
          </a:xfrm>
        </p:spPr>
        <p:txBody>
          <a:bodyPr>
            <a:normAutofit/>
          </a:bodyPr>
          <a:lstStyle/>
          <a:p>
            <a:pPr marL="285750" indent="-285750" algn="just">
              <a:buFont typeface="Arial" pitchFamily="34" charset="0"/>
              <a:buChar char="•"/>
            </a:pPr>
            <a:r>
              <a:rPr lang="el-GR" sz="2600" dirty="0" smtClean="0">
                <a:solidFill>
                  <a:schemeClr val="tx1"/>
                </a:solidFill>
                <a:latin typeface="Comic Sans MS" pitchFamily="66" charset="0"/>
              </a:rPr>
              <a:t> </a:t>
            </a:r>
            <a:r>
              <a:rPr lang="el-GR" sz="2200" dirty="0" smtClean="0">
                <a:solidFill>
                  <a:schemeClr val="tx1"/>
                </a:solidFill>
                <a:latin typeface="Comic Sans MS" pitchFamily="66" charset="0"/>
              </a:rPr>
              <a:t>ΟΣΕΚΑ Συμβατικής Μορφής – Αμοιβαίο Κεφάλαιο</a:t>
            </a:r>
          </a:p>
          <a:p>
            <a:pPr algn="just"/>
            <a:endParaRPr lang="el-GR" sz="2200" dirty="0" smtClean="0">
              <a:solidFill>
                <a:schemeClr val="tx1"/>
              </a:solidFill>
              <a:latin typeface="Comic Sans MS" pitchFamily="66" charset="0"/>
            </a:endParaRPr>
          </a:p>
          <a:p>
            <a:pPr marL="285750" indent="-285750" algn="just">
              <a:buFont typeface="Arial" pitchFamily="34" charset="0"/>
              <a:buChar char="•"/>
            </a:pPr>
            <a:r>
              <a:rPr lang="el-GR" sz="2200" dirty="0" smtClean="0">
                <a:solidFill>
                  <a:schemeClr val="tx1"/>
                </a:solidFill>
                <a:latin typeface="Comic Sans MS" pitchFamily="66" charset="0"/>
              </a:rPr>
              <a:t> ΟΣΕΚΑ Καταστατικής Μορφής – Εταιρεία Επενδύσεων Μεταβλητού Κεφαλαίου </a:t>
            </a:r>
          </a:p>
          <a:p>
            <a:pPr algn="just"/>
            <a:endParaRPr lang="el-GR" sz="2200" dirty="0" smtClean="0">
              <a:solidFill>
                <a:schemeClr val="tx1"/>
              </a:solidFill>
              <a:latin typeface="Comic Sans MS" pitchFamily="66" charset="0"/>
            </a:endParaRPr>
          </a:p>
          <a:p>
            <a:pPr marL="285750" indent="-285750" algn="just" defTabSz="288000">
              <a:buFont typeface="Arial" pitchFamily="34" charset="0"/>
              <a:buChar char="•"/>
            </a:pPr>
            <a:r>
              <a:rPr lang="el-GR" sz="2200" dirty="0" smtClean="0">
                <a:solidFill>
                  <a:schemeClr val="tx1"/>
                </a:solidFill>
                <a:latin typeface="Comic Sans MS" pitchFamily="66" charset="0"/>
              </a:rPr>
              <a:t> ΟΣΕΚΑ Καταστατικής Μορφής Αυτοδιαχειριζόμενος- Εταιρεία Επενδύσεων  	Μεταβλητού Κεφαλαίου χωρίς Εταιρεία Διαχείρισης</a:t>
            </a:r>
          </a:p>
          <a:p>
            <a:pPr algn="just" defTabSz="288000"/>
            <a:endParaRPr lang="el-GR" sz="2200" dirty="0" smtClean="0">
              <a:solidFill>
                <a:schemeClr val="tx1"/>
              </a:solidFill>
              <a:latin typeface="Comic Sans MS" pitchFamily="66" charset="0"/>
            </a:endParaRPr>
          </a:p>
          <a:p>
            <a:pPr marL="285750" indent="-285750" algn="just">
              <a:buFont typeface="Arial" pitchFamily="34" charset="0"/>
              <a:buChar char="•"/>
            </a:pPr>
            <a:r>
              <a:rPr lang="el-GR" sz="2200" dirty="0" smtClean="0">
                <a:solidFill>
                  <a:schemeClr val="tx1"/>
                </a:solidFill>
                <a:latin typeface="Comic Sans MS" pitchFamily="66" charset="0"/>
              </a:rPr>
              <a:t>Εταιρείας Διαχείρισης</a:t>
            </a:r>
          </a:p>
          <a:p>
            <a:pPr algn="just">
              <a:buFont typeface="Wingdings" pitchFamily="2" charset="2"/>
              <a:buChar char="v"/>
            </a:pPr>
            <a:endParaRPr lang="el-GR" sz="1600" dirty="0" smtClean="0">
              <a:latin typeface="Comic Sans MS" pitchFamily="66" charset="0"/>
            </a:endParaRPr>
          </a:p>
          <a:p>
            <a:pPr algn="just">
              <a:buFont typeface="Wingdings" pitchFamily="2" charset="2"/>
              <a:buChar char="v"/>
            </a:pPr>
            <a:endParaRPr lang="el-GR" sz="1600" dirty="0">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48991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smtClean="0">
                <a:solidFill>
                  <a:srgbClr val="FF0000"/>
                </a:solidFill>
                <a:latin typeface="Comic Sans MS" pitchFamily="66" charset="0"/>
              </a:rPr>
              <a:t>Υποβολή αίτησης για χορήγηση άδειας λειτουργίας Εταιρείας Διαχείρισης - 1</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435608" y="1749740"/>
            <a:ext cx="7029222" cy="4498660"/>
          </a:xfrm>
        </p:spPr>
        <p:txBody>
          <a:bodyPr>
            <a:normAutofit fontScale="85000" lnSpcReduction="20000"/>
          </a:bodyPr>
          <a:lstStyle/>
          <a:p>
            <a:pPr marL="0" indent="0">
              <a:buNone/>
            </a:pPr>
            <a:r>
              <a:rPr lang="el-GR" sz="2800" dirty="0" smtClean="0">
                <a:latin typeface="Comic Sans MS" pitchFamily="66" charset="0"/>
              </a:rPr>
              <a:t>Υποβάλλονται στην Επιτροπή:</a:t>
            </a:r>
          </a:p>
          <a:p>
            <a:pPr algn="just"/>
            <a:r>
              <a:rPr lang="el-GR" sz="2800" dirty="0" smtClean="0">
                <a:latin typeface="Comic Sans MS" pitchFamily="66" charset="0"/>
              </a:rPr>
              <a:t>Το έντυπο </a:t>
            </a:r>
            <a:r>
              <a:rPr lang="el-GR" sz="2800" dirty="0" smtClean="0">
                <a:solidFill>
                  <a:srgbClr val="FF0000"/>
                </a:solidFill>
                <a:latin typeface="Comic Sans MS" pitchFamily="66" charset="0"/>
              </a:rPr>
              <a:t>Ε78-2012-01*</a:t>
            </a:r>
            <a:r>
              <a:rPr lang="el-GR" sz="2800" dirty="0">
                <a:latin typeface="Comic Sans MS" pitchFamily="66" charset="0"/>
              </a:rPr>
              <a:t> </a:t>
            </a:r>
            <a:r>
              <a:rPr lang="el-GR" sz="2800" dirty="0" smtClean="0">
                <a:latin typeface="Comic Sans MS" pitchFamily="66" charset="0"/>
              </a:rPr>
              <a:t>δεόντως συμπληρωμένο και υπογραμμένο από όλα τα μέλη του Διοικητικού Συμβουλίου της αιτήτριας στο οποίο συμπεριλαμβάνονται, μετάξύ άλλων:</a:t>
            </a:r>
            <a:endParaRPr lang="en-US" sz="2800" dirty="0" smtClean="0">
              <a:latin typeface="Comic Sans MS" pitchFamily="66" charset="0"/>
            </a:endParaRPr>
          </a:p>
          <a:p>
            <a:pPr algn="just">
              <a:buNone/>
            </a:pPr>
            <a:endParaRPr lang="el-GR" sz="2800" dirty="0" smtClean="0">
              <a:latin typeface="Comic Sans MS" pitchFamily="66" charset="0"/>
            </a:endParaRPr>
          </a:p>
          <a:p>
            <a:pPr lvl="1" algn="just"/>
            <a:r>
              <a:rPr lang="el-GR" dirty="0" smtClean="0">
                <a:latin typeface="Comic Sans MS" pitchFamily="66" charset="0"/>
              </a:rPr>
              <a:t>Το πρόγραμμα δραστηριοτήτων </a:t>
            </a:r>
            <a:endParaRPr lang="en-US" dirty="0" smtClean="0">
              <a:latin typeface="Comic Sans MS" pitchFamily="66" charset="0"/>
            </a:endParaRPr>
          </a:p>
          <a:p>
            <a:pPr algn="just">
              <a:buNone/>
            </a:pPr>
            <a:endParaRPr lang="el-GR" sz="2800" dirty="0" smtClean="0">
              <a:latin typeface="Comic Sans MS" pitchFamily="66" charset="0"/>
            </a:endParaRPr>
          </a:p>
          <a:p>
            <a:pPr lvl="1" algn="just"/>
            <a:r>
              <a:rPr lang="el-GR" dirty="0" smtClean="0">
                <a:latin typeface="Comic Sans MS" pitchFamily="66" charset="0"/>
              </a:rPr>
              <a:t>Περιγραφή της οργανωτικής δομής της αιτήτριας</a:t>
            </a:r>
          </a:p>
          <a:p>
            <a:pPr algn="just">
              <a:buNone/>
            </a:pPr>
            <a:endParaRPr lang="el-GR" sz="2800" dirty="0">
              <a:latin typeface="Comic Sans MS" pitchFamily="66" charset="0"/>
            </a:endParaRPr>
          </a:p>
          <a:p>
            <a:pPr algn="just"/>
            <a:endParaRPr lang="el-GR" sz="2800" dirty="0" smtClean="0">
              <a:latin typeface="Comic Sans MS" pitchFamily="66" charset="0"/>
            </a:endParaRPr>
          </a:p>
          <a:p>
            <a:pPr marL="0" indent="0" algn="just">
              <a:buNone/>
            </a:pPr>
            <a:r>
              <a:rPr lang="el-GR" sz="2100" dirty="0" smtClean="0">
                <a:solidFill>
                  <a:srgbClr val="FF0000"/>
                </a:solidFill>
                <a:latin typeface="Comic Sans MS" pitchFamily="66" charset="0"/>
              </a:rPr>
              <a:t>*Παράρτημα της ΟΔ78-2012-01</a:t>
            </a:r>
            <a:r>
              <a:rPr lang="el-GR" sz="2400" dirty="0" smtClean="0">
                <a:solidFill>
                  <a:srgbClr val="FF0000"/>
                </a:solidFill>
                <a:latin typeface="Comic Sans MS" pitchFamily="66" charset="0"/>
              </a:rPr>
              <a:t>	</a:t>
            </a:r>
          </a:p>
          <a:p>
            <a:pPr algn="just"/>
            <a:endParaRPr lang="el-GR" sz="2800" dirty="0">
              <a:latin typeface="Comic Sans MS" pitchFamily="66" charset="0"/>
            </a:endParaRPr>
          </a:p>
          <a:p>
            <a:pPr algn="just"/>
            <a:endParaRPr lang="el-GR" sz="2800" dirty="0" smtClean="0">
              <a:latin typeface="Comic Sans MS" pitchFamily="66" charset="0"/>
            </a:endParaRPr>
          </a:p>
          <a:p>
            <a:pPr marL="0" indent="0" algn="just">
              <a:buNone/>
            </a:pPr>
            <a:endParaRPr lang="el-GR" sz="2400" dirty="0" smtClean="0">
              <a:solidFill>
                <a:srgbClr val="FF0000"/>
              </a:solidFill>
              <a:latin typeface="Comic Sans MS" pitchFamily="66" charset="0"/>
            </a:endParaRPr>
          </a:p>
          <a:p>
            <a:pPr algn="just"/>
            <a:endParaRPr lang="el-GR" sz="2800" dirty="0" smtClean="0">
              <a:latin typeface="Comic Sans MS" pitchFamily="66" charset="0"/>
            </a:endParaRPr>
          </a:p>
          <a:p>
            <a:pPr algn="just"/>
            <a:endParaRPr lang="el-GR" sz="2800" dirty="0">
              <a:latin typeface="Comic Sans MS" pitchFamily="66" charset="0"/>
            </a:endParaRPr>
          </a:p>
          <a:p>
            <a:pPr algn="just"/>
            <a:endParaRPr lang="el-GR" sz="2800" dirty="0" smtClean="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20</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6580" y="533725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603921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solidFill>
                  <a:srgbClr val="FF0000"/>
                </a:solidFill>
                <a:latin typeface="Comic Sans MS" pitchFamily="66" charset="0"/>
              </a:rPr>
              <a:t>Υποβολή αίτησης για χορήγηση άδειας λειτουργίας Εταιρείας Διαχείρισης - </a:t>
            </a:r>
            <a:r>
              <a:rPr lang="el-GR" sz="3200" dirty="0" smtClean="0">
                <a:solidFill>
                  <a:srgbClr val="FF0000"/>
                </a:solidFill>
                <a:latin typeface="Comic Sans MS" pitchFamily="66" charset="0"/>
              </a:rPr>
              <a:t>2</a:t>
            </a:r>
            <a:endParaRPr lang="en-US" dirty="0"/>
          </a:p>
        </p:txBody>
      </p:sp>
      <p:sp>
        <p:nvSpPr>
          <p:cNvPr id="3" name="Content Placeholder 2"/>
          <p:cNvSpPr>
            <a:spLocks noGrp="1"/>
          </p:cNvSpPr>
          <p:nvPr>
            <p:ph idx="4294967295"/>
          </p:nvPr>
        </p:nvSpPr>
        <p:spPr>
          <a:xfrm>
            <a:off x="1595130" y="1826070"/>
            <a:ext cx="7338558" cy="4422330"/>
          </a:xfrm>
        </p:spPr>
        <p:txBody>
          <a:bodyPr>
            <a:normAutofit lnSpcReduction="10000"/>
          </a:bodyPr>
          <a:lstStyle/>
          <a:p>
            <a:pPr>
              <a:spcBef>
                <a:spcPts val="0"/>
              </a:spcBef>
            </a:pPr>
            <a:r>
              <a:rPr lang="el-GR" sz="2100" dirty="0">
                <a:latin typeface="Comic Sans MS" pitchFamily="66" charset="0"/>
              </a:rPr>
              <a:t>Το προσωπικό ερωτηματολόγιο </a:t>
            </a:r>
            <a:r>
              <a:rPr lang="el-GR" sz="2100" dirty="0" smtClean="0">
                <a:solidFill>
                  <a:srgbClr val="FF0000"/>
                </a:solidFill>
                <a:latin typeface="Comic Sans MS" pitchFamily="66" charset="0"/>
              </a:rPr>
              <a:t>Ε78-2012-02</a:t>
            </a:r>
            <a:r>
              <a:rPr lang="el-GR" sz="2100" dirty="0" smtClean="0">
                <a:latin typeface="Comic Sans MS" pitchFamily="66" charset="0"/>
              </a:rPr>
              <a:t> συμπληρωμένο από:</a:t>
            </a:r>
            <a:endParaRPr lang="en-US" sz="2100" dirty="0" smtClean="0">
              <a:latin typeface="Comic Sans MS" pitchFamily="66" charset="0"/>
            </a:endParaRPr>
          </a:p>
          <a:p>
            <a:pPr>
              <a:spcBef>
                <a:spcPts val="0"/>
              </a:spcBef>
              <a:buNone/>
            </a:pPr>
            <a:endParaRPr lang="en-US" sz="2100" dirty="0" smtClean="0">
              <a:latin typeface="Comic Sans MS" pitchFamily="66" charset="0"/>
            </a:endParaRPr>
          </a:p>
          <a:p>
            <a:pPr lvl="1">
              <a:spcBef>
                <a:spcPts val="0"/>
              </a:spcBef>
            </a:pPr>
            <a:r>
              <a:rPr lang="el-GR" sz="2100" dirty="0" smtClean="0">
                <a:latin typeface="Comic Sans MS" pitchFamily="66" charset="0"/>
              </a:rPr>
              <a:t>Τα πρόσωπα που κατέχουν ειδική συμμετοχή στην αιτήτρια</a:t>
            </a:r>
          </a:p>
          <a:p>
            <a:pPr lvl="1">
              <a:spcBef>
                <a:spcPts val="0"/>
              </a:spcBef>
            </a:pPr>
            <a:endParaRPr lang="en-US" sz="2100" dirty="0" smtClean="0">
              <a:latin typeface="Comic Sans MS" pitchFamily="66" charset="0"/>
            </a:endParaRPr>
          </a:p>
          <a:p>
            <a:pPr lvl="1">
              <a:spcBef>
                <a:spcPts val="0"/>
              </a:spcBef>
            </a:pPr>
            <a:r>
              <a:rPr lang="el-GR" sz="2100" dirty="0" smtClean="0">
                <a:latin typeface="Comic Sans MS" pitchFamily="66" charset="0"/>
              </a:rPr>
              <a:t>Τα μέλη του Διοικητικού Συμβουλίου</a:t>
            </a:r>
          </a:p>
          <a:p>
            <a:pPr lvl="1">
              <a:spcBef>
                <a:spcPts val="0"/>
              </a:spcBef>
            </a:pPr>
            <a:endParaRPr lang="en-US" sz="2100" dirty="0" smtClean="0">
              <a:latin typeface="Comic Sans MS" pitchFamily="66" charset="0"/>
            </a:endParaRPr>
          </a:p>
          <a:p>
            <a:pPr lvl="1">
              <a:spcBef>
                <a:spcPts val="0"/>
              </a:spcBef>
            </a:pPr>
            <a:r>
              <a:rPr lang="el-GR" sz="2100" dirty="0" smtClean="0">
                <a:latin typeface="Comic Sans MS" pitchFamily="66" charset="0"/>
              </a:rPr>
              <a:t>Τους Διευθύνοντες</a:t>
            </a:r>
          </a:p>
          <a:p>
            <a:pPr lvl="1">
              <a:spcBef>
                <a:spcPts val="0"/>
              </a:spcBef>
            </a:pPr>
            <a:endParaRPr lang="en-US" sz="2100" dirty="0" smtClean="0">
              <a:latin typeface="Comic Sans MS" pitchFamily="66" charset="0"/>
            </a:endParaRPr>
          </a:p>
          <a:p>
            <a:pPr lvl="1">
              <a:spcBef>
                <a:spcPts val="0"/>
              </a:spcBef>
            </a:pPr>
            <a:r>
              <a:rPr lang="el-GR" sz="2100" dirty="0" smtClean="0">
                <a:latin typeface="Comic Sans MS" pitchFamily="66" charset="0"/>
              </a:rPr>
              <a:t>Τα Ανώτερα Διευθυντικά Στελέχη</a:t>
            </a:r>
          </a:p>
          <a:p>
            <a:pPr lvl="1">
              <a:spcBef>
                <a:spcPts val="0"/>
              </a:spcBef>
            </a:pPr>
            <a:endParaRPr lang="en-US" sz="2100" dirty="0" smtClean="0">
              <a:latin typeface="Comic Sans MS" pitchFamily="66" charset="0"/>
            </a:endParaRPr>
          </a:p>
          <a:p>
            <a:pPr lvl="1">
              <a:spcBef>
                <a:spcPts val="0"/>
              </a:spcBef>
            </a:pPr>
            <a:r>
              <a:rPr lang="el-GR" sz="2100" dirty="0" smtClean="0">
                <a:latin typeface="Comic Sans MS" pitchFamily="66" charset="0"/>
              </a:rPr>
              <a:t>Τον Εσωτερικό Ελεγκτή και </a:t>
            </a:r>
          </a:p>
          <a:p>
            <a:pPr lvl="1">
              <a:spcBef>
                <a:spcPts val="0"/>
              </a:spcBef>
            </a:pPr>
            <a:endParaRPr lang="en-US" sz="2100" dirty="0" smtClean="0">
              <a:latin typeface="Comic Sans MS" pitchFamily="66" charset="0"/>
            </a:endParaRPr>
          </a:p>
          <a:p>
            <a:pPr lvl="1">
              <a:spcBef>
                <a:spcPts val="0"/>
              </a:spcBef>
            </a:pPr>
            <a:r>
              <a:rPr lang="el-GR" sz="2100" dirty="0" smtClean="0">
                <a:latin typeface="Comic Sans MS" pitchFamily="66" charset="0"/>
              </a:rPr>
              <a:t>Το Λειτουργό Συμμόρφωσης</a:t>
            </a:r>
            <a:endParaRPr lang="el-GR" sz="2100" dirty="0">
              <a:latin typeface="Comic Sans MS" pitchFamily="66" charset="0"/>
            </a:endParaRPr>
          </a:p>
          <a:p>
            <a:endParaRPr lang="en-US"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21</a:t>
            </a:fld>
            <a:endParaRPr lang="en-US"/>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5570" y="541358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254207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smtClean="0">
                <a:solidFill>
                  <a:srgbClr val="FF0000"/>
                </a:solidFill>
                <a:latin typeface="Comic Sans MS" pitchFamily="66" charset="0"/>
              </a:rPr>
              <a:t>Γενικές διατάξεις - 1</a:t>
            </a:r>
            <a:endParaRPr lang="en-US" sz="3800" dirty="0">
              <a:solidFill>
                <a:srgbClr val="FF0000"/>
              </a:solidFill>
              <a:latin typeface="Comic Sans MS" pitchFamily="66" charset="0"/>
            </a:endParaRPr>
          </a:p>
        </p:txBody>
      </p:sp>
      <p:sp>
        <p:nvSpPr>
          <p:cNvPr id="4" name="Content Placeholder 3"/>
          <p:cNvSpPr>
            <a:spLocks noGrp="1"/>
          </p:cNvSpPr>
          <p:nvPr>
            <p:ph idx="4294967295"/>
          </p:nvPr>
        </p:nvSpPr>
        <p:spPr>
          <a:xfrm>
            <a:off x="1289810" y="1291760"/>
            <a:ext cx="7396990" cy="4885120"/>
          </a:xfrm>
        </p:spPr>
        <p:txBody>
          <a:bodyPr>
            <a:normAutofit/>
          </a:bodyPr>
          <a:lstStyle/>
          <a:p>
            <a:r>
              <a:rPr lang="el-GR" sz="2800" b="1" dirty="0" smtClean="0">
                <a:latin typeface="Comic Sans MS" pitchFamily="66" charset="0"/>
              </a:rPr>
              <a:t>Γλώσσα</a:t>
            </a:r>
          </a:p>
          <a:p>
            <a:pPr lvl="1"/>
            <a:r>
              <a:rPr lang="el-GR" dirty="0" smtClean="0">
                <a:latin typeface="Comic Sans MS" pitchFamily="66" charset="0"/>
              </a:rPr>
              <a:t>Οι αιτήσεις υποβάλλονται σε επίσημη γλώσσα της Δημοκρατίας ή στην Αγγλική</a:t>
            </a:r>
            <a:endParaRPr lang="en-US" dirty="0" smtClean="0">
              <a:latin typeface="Comic Sans MS" pitchFamily="66" charset="0"/>
            </a:endParaRPr>
          </a:p>
          <a:p>
            <a:pPr lvl="1">
              <a:buNone/>
            </a:pPr>
            <a:endParaRPr lang="el-GR" dirty="0" smtClean="0">
              <a:latin typeface="Comic Sans MS" pitchFamily="66" charset="0"/>
            </a:endParaRPr>
          </a:p>
          <a:p>
            <a:r>
              <a:rPr lang="el-GR" b="1" dirty="0" smtClean="0">
                <a:latin typeface="Comic Sans MS" pitchFamily="66" charset="0"/>
              </a:rPr>
              <a:t>Δικαιολογητικά και στοιχεία</a:t>
            </a:r>
          </a:p>
          <a:p>
            <a:pPr lvl="1" algn="just"/>
            <a:r>
              <a:rPr lang="el-GR" dirty="0" smtClean="0">
                <a:latin typeface="Comic Sans MS" pitchFamily="66" charset="0"/>
              </a:rPr>
              <a:t>Πρωτότυπα.  Όπου αυτό είναι αδύνατο, επισυνάπεται πιστό αντίγραφο, πιστοποιημένο ως τέτοιο από πρόσωπο ανεξάρτητο από την αιτήτρια.  </a:t>
            </a:r>
          </a:p>
          <a:p>
            <a:pPr marL="457200" lvl="1" indent="0" algn="just">
              <a:buNone/>
            </a:pPr>
            <a:endParaRPr lang="el-GR" dirty="0" smtClean="0">
              <a:latin typeface="Comic Sans MS" pitchFamily="66" charset="0"/>
            </a:endParaRPr>
          </a:p>
          <a:p>
            <a:pPr lvl="1" algn="just"/>
            <a:endParaRPr lang="el-GR" dirty="0" smtClean="0">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22</a:t>
            </a:fld>
            <a:endParaRPr lang="en-US"/>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1260" y="5591182"/>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827820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a:t>
            </a:r>
            <a:r>
              <a:rPr lang="el-GR" sz="3800" dirty="0" smtClean="0">
                <a:solidFill>
                  <a:srgbClr val="FF0000"/>
                </a:solidFill>
                <a:latin typeface="Comic Sans MS" pitchFamily="66" charset="0"/>
              </a:rPr>
              <a:t>διατάξεις - 2</a:t>
            </a:r>
            <a:endParaRPr lang="en-GB" sz="3800" dirty="0"/>
          </a:p>
        </p:txBody>
      </p:sp>
      <p:sp>
        <p:nvSpPr>
          <p:cNvPr id="3" name="Content Placeholder 2"/>
          <p:cNvSpPr>
            <a:spLocks noGrp="1"/>
          </p:cNvSpPr>
          <p:nvPr>
            <p:ph idx="4294967295"/>
          </p:nvPr>
        </p:nvSpPr>
        <p:spPr>
          <a:xfrm>
            <a:off x="1435608" y="1447800"/>
            <a:ext cx="7498080" cy="4800600"/>
          </a:xfrm>
        </p:spPr>
        <p:txBody>
          <a:bodyPr/>
          <a:lstStyle/>
          <a:p>
            <a:pPr lvl="1" algn="just"/>
            <a:r>
              <a:rPr lang="el-GR" dirty="0" smtClean="0">
                <a:latin typeface="Comic Sans MS" pitchFamily="66" charset="0"/>
              </a:rPr>
              <a:t>Σε περίπτωση που δεν έχουν συνταχθεί σε επίσημη γλώσσα της Δημοκρατίας ή στην Αγγλική, υποβάλλονται στην Επιτροπή και επίσημες μεταφράσεις αυτών</a:t>
            </a:r>
          </a:p>
          <a:p>
            <a:pPr lvl="1" algn="just"/>
            <a:endParaRPr lang="el-GR" dirty="0">
              <a:latin typeface="Comic Sans MS" pitchFamily="66" charset="0"/>
            </a:endParaRPr>
          </a:p>
          <a:p>
            <a:pPr lvl="1" algn="just"/>
            <a:r>
              <a:rPr lang="el-GR" dirty="0" smtClean="0">
                <a:latin typeface="Comic Sans MS" pitchFamily="66" charset="0"/>
              </a:rPr>
              <a:t>Πληρωτέα Δικαιώματα</a:t>
            </a:r>
          </a:p>
          <a:p>
            <a:pPr lvl="1" algn="just"/>
            <a:endParaRPr lang="el-GR" dirty="0" smtClean="0">
              <a:latin typeface="Comic Sans MS" pitchFamily="66" charset="0"/>
            </a:endParaRPr>
          </a:p>
          <a:p>
            <a:pPr marL="82296" indent="0" algn="just">
              <a:buNone/>
            </a:pPr>
            <a:endParaRPr lang="el-GR" dirty="0" smtClean="0">
              <a:latin typeface="Comic Sans MS" pitchFamily="66" charset="0"/>
            </a:endParaRPr>
          </a:p>
          <a:p>
            <a:pPr marL="857250" lvl="2" indent="0" algn="just">
              <a:buNone/>
            </a:pPr>
            <a:endParaRPr lang="en-GB" sz="20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23</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5570" y="533725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724953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a:t>
            </a:r>
            <a:r>
              <a:rPr lang="el-GR" sz="3800" dirty="0" smtClean="0">
                <a:solidFill>
                  <a:srgbClr val="FF0000"/>
                </a:solidFill>
                <a:latin typeface="Comic Sans MS" pitchFamily="66" charset="0"/>
              </a:rPr>
              <a:t>διατάξεις - </a:t>
            </a:r>
            <a:r>
              <a:rPr lang="en-GB" sz="3800" dirty="0" smtClean="0">
                <a:solidFill>
                  <a:srgbClr val="FF0000"/>
                </a:solidFill>
                <a:latin typeface="Comic Sans MS" pitchFamily="66" charset="0"/>
              </a:rPr>
              <a:t>3</a:t>
            </a:r>
            <a:endParaRPr lang="en-GB" sz="3800"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198009800"/>
              </p:ext>
            </p:extLst>
          </p:nvPr>
        </p:nvGraphicFramePr>
        <p:xfrm>
          <a:off x="1295400" y="1444625"/>
          <a:ext cx="7497764" cy="3931920"/>
        </p:xfrm>
        <a:graphic>
          <a:graphicData uri="http://schemas.openxmlformats.org/drawingml/2006/table">
            <a:tbl>
              <a:tblPr firstRow="1" bandRow="1">
                <a:tableStyleId>{5C22544A-7EE6-4342-B048-85BDC9FD1C3A}</a:tableStyleId>
              </a:tblPr>
              <a:tblGrid>
                <a:gridCol w="5337510"/>
                <a:gridCol w="2160254"/>
              </a:tblGrid>
              <a:tr h="370840">
                <a:tc>
                  <a:txBody>
                    <a:bodyPr/>
                    <a:lstStyle/>
                    <a:p>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400" dirty="0" smtClean="0">
                          <a:solidFill>
                            <a:schemeClr val="accent6">
                              <a:lumMod val="50000"/>
                            </a:schemeClr>
                          </a:solidFill>
                          <a:latin typeface="Comic Sans MS" pitchFamily="66" charset="0"/>
                        </a:rPr>
                        <a:t>€</a:t>
                      </a:r>
                      <a:endParaRPr lang="en-GB" sz="2400" dirty="0">
                        <a:solidFill>
                          <a:schemeClr val="accent6">
                            <a:lumMod val="50000"/>
                          </a:schemeClr>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dirty="0" smtClean="0">
                          <a:latin typeface="Comic Sans MS" pitchFamily="66" charset="0"/>
                        </a:rPr>
                        <a:t>Αδεια</a:t>
                      </a:r>
                      <a:r>
                        <a:rPr lang="el-GR" baseline="0" dirty="0" smtClean="0">
                          <a:latin typeface="Comic Sans MS" pitchFamily="66" charset="0"/>
                        </a:rPr>
                        <a:t> λειτουργίας ΟΣΕΚΑ χωρίς Επενδυτικά Τμήματα</a:t>
                      </a:r>
                      <a:r>
                        <a:rPr lang="en-GB" baseline="0" dirty="0" smtClean="0">
                          <a:latin typeface="Comic Sans MS" pitchFamily="66" charset="0"/>
                        </a:rPr>
                        <a:t> (single scheme)</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rgbClr val="FF0000"/>
                          </a:solidFill>
                          <a:latin typeface="Comic Sans MS" pitchFamily="66" charset="0"/>
                        </a:rPr>
                        <a:t>1.800</a:t>
                      </a:r>
                      <a:endParaRPr lang="en-GB" dirty="0">
                        <a:solidFill>
                          <a:srgbClr val="FF000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dirty="0" smtClean="0">
                          <a:latin typeface="Comic Sans MS" pitchFamily="66" charset="0"/>
                        </a:rPr>
                        <a:t>Άδεια λειτουργίας</a:t>
                      </a:r>
                      <a:r>
                        <a:rPr lang="el-GR" baseline="0" dirty="0" smtClean="0">
                          <a:latin typeface="Comic Sans MS" pitchFamily="66" charset="0"/>
                        </a:rPr>
                        <a:t> ΟΣΕΚΑ με περισσότερα επενδυτικά τμήματα (</a:t>
                      </a:r>
                      <a:r>
                        <a:rPr lang="en-GB" baseline="0" dirty="0" smtClean="0">
                          <a:latin typeface="Comic Sans MS" pitchFamily="66" charset="0"/>
                        </a:rPr>
                        <a:t>umbrella scheme)</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smtClean="0">
                          <a:solidFill>
                            <a:srgbClr val="FF0000"/>
                          </a:solidFill>
                          <a:latin typeface="Comic Sans MS" pitchFamily="66" charset="0"/>
                        </a:rPr>
                        <a:t>1.800</a:t>
                      </a:r>
                      <a:r>
                        <a:rPr lang="en-GB" baseline="0" dirty="0" smtClean="0">
                          <a:latin typeface="Comic Sans MS" pitchFamily="66" charset="0"/>
                        </a:rPr>
                        <a:t> </a:t>
                      </a:r>
                      <a:r>
                        <a:rPr lang="el-GR" baseline="0" dirty="0" smtClean="0">
                          <a:latin typeface="Comic Sans MS" pitchFamily="66" charset="0"/>
                        </a:rPr>
                        <a:t>για το 1</a:t>
                      </a:r>
                      <a:r>
                        <a:rPr lang="el-GR" baseline="30000" dirty="0" smtClean="0">
                          <a:latin typeface="Comic Sans MS" pitchFamily="66" charset="0"/>
                        </a:rPr>
                        <a:t>ο</a:t>
                      </a:r>
                      <a:r>
                        <a:rPr lang="el-GR" baseline="0" dirty="0" smtClean="0">
                          <a:latin typeface="Comic Sans MS" pitchFamily="66" charset="0"/>
                        </a:rPr>
                        <a:t> επενδυτικό τμήμα το οποίο αυξάνεται κατά </a:t>
                      </a:r>
                      <a:r>
                        <a:rPr lang="el-GR" baseline="0" dirty="0" smtClean="0">
                          <a:solidFill>
                            <a:srgbClr val="FF0000"/>
                          </a:solidFill>
                          <a:latin typeface="Comic Sans MS" pitchFamily="66" charset="0"/>
                        </a:rPr>
                        <a:t>400</a:t>
                      </a:r>
                      <a:r>
                        <a:rPr lang="el-GR" baseline="0" dirty="0" smtClean="0">
                          <a:latin typeface="Comic Sans MS" pitchFamily="66" charset="0"/>
                        </a:rPr>
                        <a:t> για τα επόμενα 15 επενδυτικά τμήματα και κατά </a:t>
                      </a:r>
                      <a:r>
                        <a:rPr lang="el-GR" baseline="0" dirty="0" smtClean="0">
                          <a:solidFill>
                            <a:srgbClr val="FF0000"/>
                          </a:solidFill>
                          <a:latin typeface="Comic Sans MS" pitchFamily="66" charset="0"/>
                        </a:rPr>
                        <a:t>250</a:t>
                      </a:r>
                      <a:r>
                        <a:rPr lang="el-GR" baseline="0" dirty="0" smtClean="0">
                          <a:latin typeface="Comic Sans MS" pitchFamily="66" charset="0"/>
                        </a:rPr>
                        <a:t> από το 16</a:t>
                      </a:r>
                      <a:r>
                        <a:rPr lang="el-GR" baseline="30000" dirty="0" smtClean="0">
                          <a:latin typeface="Comic Sans MS" pitchFamily="66" charset="0"/>
                        </a:rPr>
                        <a:t>ο</a:t>
                      </a:r>
                      <a:r>
                        <a:rPr lang="el-GR" baseline="0" dirty="0" smtClean="0">
                          <a:latin typeface="Comic Sans MS" pitchFamily="66" charset="0"/>
                        </a:rPr>
                        <a:t> επενδυτικό τμήμα και μετά</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24</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6580" y="548991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6806427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a:t>
            </a:r>
            <a:r>
              <a:rPr lang="el-GR" sz="3800" dirty="0" smtClean="0">
                <a:solidFill>
                  <a:srgbClr val="FF0000"/>
                </a:solidFill>
                <a:latin typeface="Comic Sans MS" pitchFamily="66" charset="0"/>
              </a:rPr>
              <a:t>διατάξεις - </a:t>
            </a:r>
            <a:r>
              <a:rPr lang="en-GB" sz="3800" dirty="0" smtClean="0">
                <a:solidFill>
                  <a:srgbClr val="FF0000"/>
                </a:solidFill>
                <a:latin typeface="Comic Sans MS" pitchFamily="66" charset="0"/>
              </a:rPr>
              <a:t>4</a:t>
            </a:r>
            <a:endParaRPr lang="en-GB" sz="3800"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418855313"/>
              </p:ext>
            </p:extLst>
          </p:nvPr>
        </p:nvGraphicFramePr>
        <p:xfrm>
          <a:off x="1295400" y="1444625"/>
          <a:ext cx="7497764" cy="3931920"/>
        </p:xfrm>
        <a:graphic>
          <a:graphicData uri="http://schemas.openxmlformats.org/drawingml/2006/table">
            <a:tbl>
              <a:tblPr firstRow="1" bandRow="1">
                <a:tableStyleId>{5C22544A-7EE6-4342-B048-85BDC9FD1C3A}</a:tableStyleId>
              </a:tblPr>
              <a:tblGrid>
                <a:gridCol w="5337510"/>
                <a:gridCol w="2160254"/>
              </a:tblGrid>
              <a:tr h="370840">
                <a:tc>
                  <a:txBody>
                    <a:bodyPr/>
                    <a:lstStyle/>
                    <a:p>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400" dirty="0" smtClean="0">
                          <a:solidFill>
                            <a:schemeClr val="accent6">
                              <a:lumMod val="50000"/>
                            </a:schemeClr>
                          </a:solidFill>
                          <a:latin typeface="Comic Sans MS" pitchFamily="66" charset="0"/>
                        </a:rPr>
                        <a:t>€</a:t>
                      </a:r>
                      <a:endParaRPr lang="en-GB" sz="2400" dirty="0">
                        <a:solidFill>
                          <a:schemeClr val="accent6">
                            <a:lumMod val="50000"/>
                          </a:schemeClr>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dirty="0" smtClean="0">
                          <a:latin typeface="Comic Sans MS" pitchFamily="66" charset="0"/>
                        </a:rPr>
                        <a:t>Αδεια</a:t>
                      </a:r>
                      <a:r>
                        <a:rPr lang="el-GR" baseline="0" dirty="0" smtClean="0">
                          <a:latin typeface="Comic Sans MS" pitchFamily="66" charset="0"/>
                        </a:rPr>
                        <a:t> λειτουργίας </a:t>
                      </a:r>
                      <a:r>
                        <a:rPr lang="en-GB" baseline="0" dirty="0" smtClean="0">
                          <a:latin typeface="Comic Sans MS" pitchFamily="66" charset="0"/>
                        </a:rPr>
                        <a:t>EEMK </a:t>
                      </a:r>
                      <a:r>
                        <a:rPr lang="el-GR" baseline="0" dirty="0" smtClean="0">
                          <a:latin typeface="Comic Sans MS" pitchFamily="66" charset="0"/>
                        </a:rPr>
                        <a:t>χωρίς Εταιρεία Διαχείρισης (</a:t>
                      </a:r>
                      <a:r>
                        <a:rPr lang="en-GB" baseline="0" dirty="0" smtClean="0">
                          <a:latin typeface="Comic Sans MS" pitchFamily="66" charset="0"/>
                        </a:rPr>
                        <a:t>Single Scheme)</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smtClean="0">
                          <a:solidFill>
                            <a:srgbClr val="FF0000"/>
                          </a:solidFill>
                          <a:latin typeface="Comic Sans MS" pitchFamily="66" charset="0"/>
                        </a:rPr>
                        <a:t>2.500</a:t>
                      </a:r>
                      <a:endParaRPr lang="en-GB" dirty="0">
                        <a:solidFill>
                          <a:srgbClr val="FF000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dirty="0" smtClean="0">
                          <a:latin typeface="Comic Sans MS" pitchFamily="66" charset="0"/>
                        </a:rPr>
                        <a:t>Άδεια λειτουργίας</a:t>
                      </a:r>
                      <a:r>
                        <a:rPr lang="el-GR" baseline="0" dirty="0" smtClean="0">
                          <a:latin typeface="Comic Sans MS" pitchFamily="66" charset="0"/>
                        </a:rPr>
                        <a:t> ΕΕΜΚ χωρίς Εταιρεία Διαχείρισης (</a:t>
                      </a:r>
                      <a:r>
                        <a:rPr lang="en-GB" baseline="0" dirty="0" smtClean="0">
                          <a:latin typeface="Comic Sans MS" pitchFamily="66" charset="0"/>
                        </a:rPr>
                        <a:t>umbrella scheme)</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rgbClr val="FF0000"/>
                          </a:solidFill>
                          <a:latin typeface="Comic Sans MS" pitchFamily="66" charset="0"/>
                        </a:rPr>
                        <a:t>2.500</a:t>
                      </a:r>
                      <a:r>
                        <a:rPr lang="en-GB" baseline="0" dirty="0" smtClean="0">
                          <a:latin typeface="Comic Sans MS" pitchFamily="66" charset="0"/>
                        </a:rPr>
                        <a:t> </a:t>
                      </a:r>
                      <a:r>
                        <a:rPr lang="el-GR" baseline="0" dirty="0" smtClean="0">
                          <a:latin typeface="Comic Sans MS" pitchFamily="66" charset="0"/>
                        </a:rPr>
                        <a:t>για το 1</a:t>
                      </a:r>
                      <a:r>
                        <a:rPr lang="el-GR" baseline="30000" dirty="0" smtClean="0">
                          <a:latin typeface="Comic Sans MS" pitchFamily="66" charset="0"/>
                        </a:rPr>
                        <a:t>ο</a:t>
                      </a:r>
                      <a:r>
                        <a:rPr lang="el-GR" baseline="0" dirty="0" smtClean="0">
                          <a:latin typeface="Comic Sans MS" pitchFamily="66" charset="0"/>
                        </a:rPr>
                        <a:t> επενδυτικό τμήμα το οποίο αυξάνεται κατά </a:t>
                      </a:r>
                      <a:r>
                        <a:rPr lang="el-GR" baseline="0" dirty="0" smtClean="0">
                          <a:solidFill>
                            <a:srgbClr val="FF0000"/>
                          </a:solidFill>
                          <a:latin typeface="Comic Sans MS" pitchFamily="66" charset="0"/>
                        </a:rPr>
                        <a:t>400</a:t>
                      </a:r>
                      <a:r>
                        <a:rPr lang="el-GR" baseline="0" dirty="0" smtClean="0">
                          <a:latin typeface="Comic Sans MS" pitchFamily="66" charset="0"/>
                        </a:rPr>
                        <a:t> για τα επόμενα 15 επενδυτικά τμήματα και κατά </a:t>
                      </a:r>
                      <a:r>
                        <a:rPr lang="el-GR" baseline="0" dirty="0" smtClean="0">
                          <a:solidFill>
                            <a:srgbClr val="FF0000"/>
                          </a:solidFill>
                          <a:latin typeface="Comic Sans MS" pitchFamily="66" charset="0"/>
                        </a:rPr>
                        <a:t>250</a:t>
                      </a:r>
                      <a:r>
                        <a:rPr lang="el-GR" baseline="0" dirty="0" smtClean="0">
                          <a:latin typeface="Comic Sans MS" pitchFamily="66" charset="0"/>
                        </a:rPr>
                        <a:t> από το 16</a:t>
                      </a:r>
                      <a:r>
                        <a:rPr lang="el-GR" baseline="30000" dirty="0" smtClean="0">
                          <a:latin typeface="Comic Sans MS" pitchFamily="66" charset="0"/>
                        </a:rPr>
                        <a:t>ο</a:t>
                      </a:r>
                      <a:r>
                        <a:rPr lang="el-GR" baseline="0" dirty="0" smtClean="0">
                          <a:latin typeface="Comic Sans MS" pitchFamily="66" charset="0"/>
                        </a:rPr>
                        <a:t> επενδυτικό τμήμα και μετά</a:t>
                      </a:r>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25</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6580" y="548991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95121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a:t>
            </a:r>
            <a:r>
              <a:rPr lang="el-GR" sz="3800" dirty="0" smtClean="0">
                <a:solidFill>
                  <a:srgbClr val="FF0000"/>
                </a:solidFill>
                <a:latin typeface="Comic Sans MS" pitchFamily="66" charset="0"/>
              </a:rPr>
              <a:t>διατάξεις - 5</a:t>
            </a:r>
            <a:endParaRPr lang="en-GB" sz="3800"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799587187"/>
              </p:ext>
            </p:extLst>
          </p:nvPr>
        </p:nvGraphicFramePr>
        <p:xfrm>
          <a:off x="1295664" y="1273325"/>
          <a:ext cx="7497764" cy="4663440"/>
        </p:xfrm>
        <a:graphic>
          <a:graphicData uri="http://schemas.openxmlformats.org/drawingml/2006/table">
            <a:tbl>
              <a:tblPr firstRow="1" bandRow="1">
                <a:tableStyleId>{5C22544A-7EE6-4342-B048-85BDC9FD1C3A}</a:tableStyleId>
              </a:tblPr>
              <a:tblGrid>
                <a:gridCol w="5337510"/>
                <a:gridCol w="2160254"/>
              </a:tblGrid>
              <a:tr h="411563">
                <a:tc>
                  <a:txBody>
                    <a:bodyPr/>
                    <a:lstStyle/>
                    <a:p>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400" dirty="0" smtClean="0">
                          <a:solidFill>
                            <a:schemeClr val="accent6">
                              <a:lumMod val="50000"/>
                            </a:schemeClr>
                          </a:solidFill>
                          <a:latin typeface="Comic Sans MS" pitchFamily="66" charset="0"/>
                        </a:rPr>
                        <a:t>€</a:t>
                      </a:r>
                      <a:endParaRPr lang="en-GB" sz="2400" dirty="0">
                        <a:solidFill>
                          <a:schemeClr val="accent6">
                            <a:lumMod val="50000"/>
                          </a:schemeClr>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86382">
                <a:tc>
                  <a:txBody>
                    <a:bodyPr/>
                    <a:lstStyle/>
                    <a:p>
                      <a:r>
                        <a:rPr lang="el-GR" dirty="0" smtClean="0">
                          <a:latin typeface="Comic Sans MS" pitchFamily="66" charset="0"/>
                        </a:rPr>
                        <a:t>Αδεια</a:t>
                      </a:r>
                      <a:r>
                        <a:rPr lang="el-GR" baseline="0" dirty="0" smtClean="0">
                          <a:latin typeface="Comic Sans MS" pitchFamily="66" charset="0"/>
                        </a:rPr>
                        <a:t> λειτουργίας Εταιρείας Διαχείρισης:</a:t>
                      </a:r>
                    </a:p>
                    <a:p>
                      <a:endParaRPr lang="el-GR" baseline="0" dirty="0" smtClean="0">
                        <a:latin typeface="Comic Sans MS" pitchFamily="66" charset="0"/>
                      </a:endParaRPr>
                    </a:p>
                    <a:p>
                      <a:pPr marL="285750" indent="-285750">
                        <a:buFont typeface="Arial" pitchFamily="34" charset="0"/>
                        <a:buChar char="•"/>
                      </a:pPr>
                      <a:r>
                        <a:rPr lang="el-GR" baseline="0" dirty="0" smtClean="0">
                          <a:latin typeface="Comic Sans MS" pitchFamily="66" charset="0"/>
                        </a:rPr>
                        <a:t>Για την παροχή υπηρεσιών συλλογικής διαχείρισης ΟΣΕΚΑ ή</a:t>
                      </a:r>
                    </a:p>
                    <a:p>
                      <a:endParaRPr lang="el-GR" baseline="0" dirty="0" smtClean="0">
                        <a:latin typeface="Comic Sans MS" pitchFamily="66" charset="0"/>
                      </a:endParaRPr>
                    </a:p>
                    <a:p>
                      <a:pPr marL="285750" indent="-285750">
                        <a:buFont typeface="Arial" pitchFamily="34" charset="0"/>
                        <a:buChar char="•"/>
                      </a:pPr>
                      <a:r>
                        <a:rPr lang="el-GR" baseline="0" dirty="0" smtClean="0">
                          <a:latin typeface="Comic Sans MS" pitchFamily="66" charset="0"/>
                        </a:rPr>
                        <a:t>Για την παροχή υπηρεσιών συλλογικής διαχείρισης ΟΣΕΚΑ και ΟΣΕ</a:t>
                      </a:r>
                    </a:p>
                    <a:p>
                      <a:pPr marL="285750" indent="-285750">
                        <a:buFont typeface="Arial" pitchFamily="34" charset="0"/>
                        <a:buChar char="•"/>
                      </a:pPr>
                      <a:endParaRPr lang="el-GR" baseline="0" dirty="0" smtClean="0">
                        <a:latin typeface="Comic Sans MS" pitchFamily="66" charset="0"/>
                      </a:endParaRPr>
                    </a:p>
                    <a:p>
                      <a:pPr marL="285750" indent="-285750">
                        <a:buFont typeface="Arial" pitchFamily="34" charset="0"/>
                        <a:buChar char="•"/>
                      </a:pPr>
                      <a:r>
                        <a:rPr lang="el-GR" baseline="0" dirty="0" smtClean="0">
                          <a:latin typeface="Comic Sans MS" pitchFamily="66" charset="0"/>
                        </a:rPr>
                        <a:t>Για την παροχή των υπηρεσιών του άρθρου 109(4)(α)  του Νόμου</a:t>
                      </a:r>
                    </a:p>
                    <a:p>
                      <a:pPr marL="285750" indent="-285750">
                        <a:buFont typeface="Arial" pitchFamily="34" charset="0"/>
                        <a:buChar char="•"/>
                      </a:pPr>
                      <a:endParaRPr lang="el-GR" baseline="0" dirty="0" smtClean="0">
                        <a:latin typeface="Comic Sans MS" pitchFamily="66" charset="0"/>
                      </a:endParaRPr>
                    </a:p>
                    <a:p>
                      <a:pPr marL="285750" indent="-285750">
                        <a:buFont typeface="Arial" pitchFamily="34" charset="0"/>
                        <a:buChar char="•"/>
                      </a:pPr>
                      <a:r>
                        <a:rPr lang="el-GR" baseline="0" dirty="0" smtClean="0">
                          <a:latin typeface="Comic Sans MS" pitchFamily="66" charset="0"/>
                        </a:rPr>
                        <a:t>Για την παροχή των υπηρεσιών του άρθρου 109(4)(α) και (β) του Νόμου</a:t>
                      </a:r>
                    </a:p>
                    <a:p>
                      <a:endParaRPr lang="el-GR" baseline="0" dirty="0" smtClean="0">
                        <a:latin typeface="Comic Sans MS" pitchFamily="66" charset="0"/>
                      </a:endParaRPr>
                    </a:p>
                    <a:p>
                      <a:endParaRPr lang="en-GB"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l-GR" dirty="0" smtClean="0">
                        <a:solidFill>
                          <a:srgbClr val="FF0000"/>
                        </a:solidFill>
                        <a:latin typeface="Comic Sans MS" pitchFamily="66" charset="0"/>
                      </a:endParaRPr>
                    </a:p>
                    <a:p>
                      <a:pPr algn="ctr"/>
                      <a:endParaRPr lang="el-GR" dirty="0" smtClean="0">
                        <a:solidFill>
                          <a:srgbClr val="FF0000"/>
                        </a:solidFill>
                        <a:latin typeface="Comic Sans MS" pitchFamily="66" charset="0"/>
                      </a:endParaRPr>
                    </a:p>
                    <a:p>
                      <a:pPr algn="ctr"/>
                      <a:r>
                        <a:rPr lang="el-GR" dirty="0" smtClean="0">
                          <a:solidFill>
                            <a:srgbClr val="FF0000"/>
                          </a:solidFill>
                          <a:latin typeface="Comic Sans MS" pitchFamily="66" charset="0"/>
                        </a:rPr>
                        <a:t>2.000</a:t>
                      </a:r>
                    </a:p>
                    <a:p>
                      <a:pPr algn="ctr"/>
                      <a:endParaRPr lang="el-GR" dirty="0" smtClean="0">
                        <a:solidFill>
                          <a:srgbClr val="FF0000"/>
                        </a:solidFill>
                        <a:latin typeface="Comic Sans MS" pitchFamily="66" charset="0"/>
                      </a:endParaRPr>
                    </a:p>
                    <a:p>
                      <a:pPr algn="ctr"/>
                      <a:endParaRPr lang="el-GR" dirty="0" smtClean="0">
                        <a:solidFill>
                          <a:srgbClr val="FF0000"/>
                        </a:solidFill>
                        <a:latin typeface="Comic Sans MS" pitchFamily="66" charset="0"/>
                      </a:endParaRPr>
                    </a:p>
                    <a:p>
                      <a:pPr algn="ctr"/>
                      <a:r>
                        <a:rPr lang="el-GR" dirty="0" smtClean="0">
                          <a:solidFill>
                            <a:srgbClr val="FF0000"/>
                          </a:solidFill>
                          <a:latin typeface="Comic Sans MS" pitchFamily="66" charset="0"/>
                        </a:rPr>
                        <a:t>2.000</a:t>
                      </a:r>
                    </a:p>
                    <a:p>
                      <a:pPr algn="ctr"/>
                      <a:endParaRPr lang="el-GR" dirty="0" smtClean="0">
                        <a:solidFill>
                          <a:srgbClr val="FF0000"/>
                        </a:solidFill>
                        <a:latin typeface="Comic Sans MS" pitchFamily="66" charset="0"/>
                      </a:endParaRPr>
                    </a:p>
                    <a:p>
                      <a:pPr algn="ctr"/>
                      <a:endParaRPr lang="el-GR" dirty="0" smtClean="0">
                        <a:solidFill>
                          <a:srgbClr val="FF0000"/>
                        </a:solidFill>
                        <a:latin typeface="Comic Sans MS" pitchFamily="66" charset="0"/>
                      </a:endParaRPr>
                    </a:p>
                    <a:p>
                      <a:pPr algn="ctr"/>
                      <a:r>
                        <a:rPr lang="el-GR" dirty="0" smtClean="0">
                          <a:solidFill>
                            <a:srgbClr val="FF0000"/>
                          </a:solidFill>
                          <a:latin typeface="Comic Sans MS" pitchFamily="66" charset="0"/>
                        </a:rPr>
                        <a:t>450</a:t>
                      </a:r>
                    </a:p>
                    <a:p>
                      <a:pPr algn="ctr"/>
                      <a:endParaRPr lang="el-GR" dirty="0" smtClean="0">
                        <a:solidFill>
                          <a:srgbClr val="FF0000"/>
                        </a:solidFill>
                        <a:latin typeface="Comic Sans MS" pitchFamily="66" charset="0"/>
                      </a:endParaRPr>
                    </a:p>
                    <a:p>
                      <a:pPr algn="ctr"/>
                      <a:endParaRPr lang="el-GR" dirty="0" smtClean="0">
                        <a:solidFill>
                          <a:srgbClr val="FF0000"/>
                        </a:solidFill>
                        <a:latin typeface="Comic Sans MS" pitchFamily="66" charset="0"/>
                      </a:endParaRPr>
                    </a:p>
                    <a:p>
                      <a:pPr algn="ctr"/>
                      <a:r>
                        <a:rPr lang="el-GR" dirty="0" smtClean="0">
                          <a:solidFill>
                            <a:srgbClr val="FF0000"/>
                          </a:solidFill>
                          <a:latin typeface="Comic Sans MS" pitchFamily="66" charset="0"/>
                        </a:rPr>
                        <a:t>450</a:t>
                      </a:r>
                      <a:endParaRPr lang="en-GB" dirty="0">
                        <a:solidFill>
                          <a:srgbClr val="FF000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26</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6580" y="548991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5913856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διατάξεις - </a:t>
            </a:r>
            <a:r>
              <a:rPr lang="el-GR" sz="3800" dirty="0" smtClean="0">
                <a:solidFill>
                  <a:srgbClr val="FF0000"/>
                </a:solidFill>
                <a:latin typeface="Comic Sans MS" pitchFamily="66" charset="0"/>
              </a:rPr>
              <a:t>6</a:t>
            </a:r>
            <a:endParaRPr lang="en-US" sz="3800" dirty="0"/>
          </a:p>
        </p:txBody>
      </p:sp>
      <p:sp>
        <p:nvSpPr>
          <p:cNvPr id="3" name="Content Placeholder 2"/>
          <p:cNvSpPr>
            <a:spLocks noGrp="1"/>
          </p:cNvSpPr>
          <p:nvPr>
            <p:ph idx="4294967295"/>
          </p:nvPr>
        </p:nvSpPr>
        <p:spPr>
          <a:xfrm>
            <a:off x="1366140" y="1291761"/>
            <a:ext cx="7320660" cy="4579799"/>
          </a:xfrm>
        </p:spPr>
        <p:txBody>
          <a:bodyPr>
            <a:normAutofit fontScale="47500" lnSpcReduction="20000"/>
          </a:bodyPr>
          <a:lstStyle/>
          <a:p>
            <a:pPr algn="just"/>
            <a:r>
              <a:rPr lang="el-GR" sz="4000" dirty="0" smtClean="0">
                <a:latin typeface="Comic Sans MS" pitchFamily="66" charset="0"/>
              </a:rPr>
              <a:t>Προθεσμίες εξέτασης αίτησης:</a:t>
            </a:r>
          </a:p>
          <a:p>
            <a:pPr lvl="1" algn="just"/>
            <a:r>
              <a:rPr lang="el-GR" sz="4000" dirty="0" smtClean="0">
                <a:latin typeface="Comic Sans MS" pitchFamily="66" charset="0"/>
              </a:rPr>
              <a:t>Χορήγησης άδειας λειτουργίας ΟΣΕΚΑ</a:t>
            </a:r>
            <a:r>
              <a:rPr lang="en-US" sz="4000" dirty="0" smtClean="0">
                <a:latin typeface="Comic Sans MS" pitchFamily="66" charset="0"/>
              </a:rPr>
              <a:t> </a:t>
            </a:r>
          </a:p>
          <a:p>
            <a:pPr lvl="1" algn="just">
              <a:buNone/>
            </a:pPr>
            <a:r>
              <a:rPr lang="en-US" sz="4000" dirty="0" smtClean="0">
                <a:latin typeface="Comic Sans MS" pitchFamily="66" charset="0"/>
              </a:rPr>
              <a:t>	-</a:t>
            </a:r>
            <a:r>
              <a:rPr lang="el-GR" sz="4000" dirty="0" smtClean="0">
                <a:latin typeface="Comic Sans MS" pitchFamily="66" charset="0"/>
              </a:rPr>
              <a:t> </a:t>
            </a:r>
            <a:r>
              <a:rPr lang="el-GR" sz="4000" dirty="0" smtClean="0">
                <a:solidFill>
                  <a:srgbClr val="FF0000"/>
                </a:solidFill>
                <a:latin typeface="Comic Sans MS" pitchFamily="66" charset="0"/>
              </a:rPr>
              <a:t>2</a:t>
            </a:r>
            <a:r>
              <a:rPr lang="el-GR" sz="4000" dirty="0" smtClean="0">
                <a:latin typeface="Comic Sans MS" pitchFamily="66" charset="0"/>
              </a:rPr>
              <a:t> μήνες από την ημερομηνία υποβολής πλήρους φακέλλου </a:t>
            </a:r>
            <a:r>
              <a:rPr lang="el-GR" sz="3400" dirty="0" smtClean="0">
                <a:latin typeface="Comic Sans MS" pitchFamily="66" charset="0"/>
              </a:rPr>
              <a:t>(</a:t>
            </a:r>
            <a:r>
              <a:rPr lang="el-GR" sz="3400" dirty="0" smtClean="0">
                <a:solidFill>
                  <a:srgbClr val="FF0000"/>
                </a:solidFill>
                <a:latin typeface="Comic Sans MS" pitchFamily="66" charset="0"/>
              </a:rPr>
              <a:t>άρθρο 9(5)</a:t>
            </a:r>
            <a:r>
              <a:rPr lang="el-GR" sz="3400" dirty="0" smtClean="0">
                <a:latin typeface="Comic Sans MS" pitchFamily="66" charset="0"/>
              </a:rPr>
              <a:t>)</a:t>
            </a:r>
            <a:endParaRPr lang="en-US" sz="3400" dirty="0" smtClean="0">
              <a:latin typeface="Comic Sans MS" pitchFamily="66" charset="0"/>
            </a:endParaRPr>
          </a:p>
          <a:p>
            <a:pPr lvl="1" algn="just"/>
            <a:endParaRPr lang="el-GR" sz="4000" dirty="0" smtClean="0">
              <a:latin typeface="Comic Sans MS" pitchFamily="66" charset="0"/>
            </a:endParaRPr>
          </a:p>
          <a:p>
            <a:pPr lvl="1" algn="just"/>
            <a:r>
              <a:rPr lang="el-GR" sz="4000" dirty="0" smtClean="0">
                <a:latin typeface="Comic Sans MS" pitchFamily="66" charset="0"/>
              </a:rPr>
              <a:t>Χορήγησης άδειας λειτουργίας ΕΕΜΚ χωρίς ΕΔ </a:t>
            </a:r>
            <a:endParaRPr lang="en-US" sz="4000" dirty="0" smtClean="0">
              <a:latin typeface="Comic Sans MS" pitchFamily="66" charset="0"/>
            </a:endParaRPr>
          </a:p>
          <a:p>
            <a:pPr lvl="2" algn="just">
              <a:buNone/>
            </a:pPr>
            <a:r>
              <a:rPr lang="el-GR" sz="3600" dirty="0" smtClean="0">
                <a:latin typeface="Comic Sans MS" pitchFamily="66" charset="0"/>
              </a:rPr>
              <a:t>– </a:t>
            </a:r>
            <a:r>
              <a:rPr lang="el-GR" sz="3600" dirty="0" smtClean="0">
                <a:solidFill>
                  <a:srgbClr val="FF0000"/>
                </a:solidFill>
                <a:latin typeface="Comic Sans MS" pitchFamily="66" charset="0"/>
              </a:rPr>
              <a:t>6</a:t>
            </a:r>
            <a:r>
              <a:rPr lang="el-GR" sz="3600" dirty="0" smtClean="0">
                <a:latin typeface="Comic Sans MS" pitchFamily="66" charset="0"/>
              </a:rPr>
              <a:t> μήνες από την ημερομηνία υποβολής πλήρους </a:t>
            </a:r>
            <a:r>
              <a:rPr lang="el-GR" sz="3600" dirty="0" err="1" smtClean="0">
                <a:latin typeface="Comic Sans MS" pitchFamily="66" charset="0"/>
              </a:rPr>
              <a:t>φακέλλου</a:t>
            </a:r>
            <a:r>
              <a:rPr lang="el-GR" sz="3600" dirty="0" smtClean="0">
                <a:latin typeface="Comic Sans MS" pitchFamily="66" charset="0"/>
              </a:rPr>
              <a:t> </a:t>
            </a:r>
            <a:endParaRPr lang="en-US" sz="3600" dirty="0" smtClean="0">
              <a:latin typeface="Comic Sans MS" pitchFamily="66" charset="0"/>
            </a:endParaRPr>
          </a:p>
          <a:p>
            <a:pPr lvl="1" algn="just">
              <a:buNone/>
            </a:pPr>
            <a:r>
              <a:rPr lang="en-US" sz="4000" dirty="0" smtClean="0">
                <a:latin typeface="Comic Sans MS" pitchFamily="66" charset="0"/>
              </a:rPr>
              <a:t>	</a:t>
            </a:r>
            <a:r>
              <a:rPr lang="el-GR" sz="4000" dirty="0" smtClean="0">
                <a:latin typeface="Comic Sans MS" pitchFamily="66" charset="0"/>
              </a:rPr>
              <a:t>(</a:t>
            </a:r>
            <a:r>
              <a:rPr lang="el-GR" sz="4000" dirty="0" smtClean="0">
                <a:solidFill>
                  <a:srgbClr val="FF0000"/>
                </a:solidFill>
                <a:latin typeface="Comic Sans MS" pitchFamily="66" charset="0"/>
              </a:rPr>
              <a:t>άρθρο 9(5)</a:t>
            </a:r>
            <a:r>
              <a:rPr lang="el-GR" sz="4000" dirty="0" smtClean="0">
                <a:latin typeface="Comic Sans MS" pitchFamily="66" charset="0"/>
              </a:rPr>
              <a:t>)</a:t>
            </a:r>
            <a:endParaRPr lang="en-US" sz="4000" dirty="0" smtClean="0">
              <a:latin typeface="Comic Sans MS" pitchFamily="66" charset="0"/>
            </a:endParaRPr>
          </a:p>
          <a:p>
            <a:pPr lvl="1" algn="just"/>
            <a:endParaRPr lang="el-GR" sz="4000" dirty="0" smtClean="0">
              <a:latin typeface="Comic Sans MS" pitchFamily="66" charset="0"/>
            </a:endParaRPr>
          </a:p>
          <a:p>
            <a:pPr lvl="1" algn="just"/>
            <a:r>
              <a:rPr lang="el-GR" sz="4000" dirty="0" smtClean="0">
                <a:latin typeface="Comic Sans MS" pitchFamily="66" charset="0"/>
              </a:rPr>
              <a:t>Χορήγησης άδειας λειτουργίας Εταιρείας Διαχείρισης </a:t>
            </a:r>
            <a:endParaRPr lang="en-US" sz="4000" dirty="0" smtClean="0">
              <a:latin typeface="Comic Sans MS" pitchFamily="66" charset="0"/>
            </a:endParaRPr>
          </a:p>
          <a:p>
            <a:pPr lvl="1" algn="just">
              <a:buNone/>
            </a:pPr>
            <a:r>
              <a:rPr lang="en-US" sz="4000" dirty="0" smtClean="0">
                <a:latin typeface="Comic Sans MS" pitchFamily="66" charset="0"/>
              </a:rPr>
              <a:t>	</a:t>
            </a:r>
            <a:r>
              <a:rPr lang="el-GR" sz="4000" dirty="0" smtClean="0">
                <a:latin typeface="Comic Sans MS" pitchFamily="66" charset="0"/>
              </a:rPr>
              <a:t>– </a:t>
            </a:r>
            <a:r>
              <a:rPr lang="el-GR" sz="4000" dirty="0" smtClean="0">
                <a:solidFill>
                  <a:srgbClr val="FF0000"/>
                </a:solidFill>
                <a:latin typeface="Comic Sans MS" pitchFamily="66" charset="0"/>
              </a:rPr>
              <a:t>6</a:t>
            </a:r>
            <a:r>
              <a:rPr lang="el-GR" sz="4000" dirty="0" smtClean="0">
                <a:latin typeface="Comic Sans MS" pitchFamily="66" charset="0"/>
              </a:rPr>
              <a:t> μήνες </a:t>
            </a:r>
            <a:r>
              <a:rPr lang="el-GR" sz="4000" dirty="0">
                <a:latin typeface="Comic Sans MS" pitchFamily="66" charset="0"/>
              </a:rPr>
              <a:t>από την υποβολή του πλήρους </a:t>
            </a:r>
            <a:r>
              <a:rPr lang="el-GR" sz="4000" dirty="0" smtClean="0">
                <a:latin typeface="Comic Sans MS" pitchFamily="66" charset="0"/>
              </a:rPr>
              <a:t>φακέλου </a:t>
            </a:r>
            <a:endParaRPr lang="en-US" sz="4000" dirty="0" smtClean="0">
              <a:latin typeface="Comic Sans MS" pitchFamily="66" charset="0"/>
            </a:endParaRPr>
          </a:p>
          <a:p>
            <a:pPr lvl="1" algn="just">
              <a:buNone/>
            </a:pPr>
            <a:r>
              <a:rPr lang="en-US" sz="4000" dirty="0" smtClean="0">
                <a:latin typeface="Comic Sans MS" pitchFamily="66" charset="0"/>
              </a:rPr>
              <a:t>	</a:t>
            </a:r>
            <a:r>
              <a:rPr lang="el-GR" sz="4000" dirty="0" smtClean="0">
                <a:latin typeface="Comic Sans MS" pitchFamily="66" charset="0"/>
              </a:rPr>
              <a:t>(</a:t>
            </a:r>
            <a:r>
              <a:rPr lang="el-GR" sz="4000" dirty="0" smtClean="0">
                <a:solidFill>
                  <a:srgbClr val="FF0000"/>
                </a:solidFill>
                <a:latin typeface="Comic Sans MS" pitchFamily="66" charset="0"/>
              </a:rPr>
              <a:t>άρθρο 111(4)</a:t>
            </a:r>
            <a:r>
              <a:rPr lang="el-GR" sz="4000" dirty="0" smtClean="0">
                <a:latin typeface="Comic Sans MS" pitchFamily="66" charset="0"/>
              </a:rPr>
              <a:t>)</a:t>
            </a:r>
            <a:endParaRPr lang="en-US" sz="4000" dirty="0" smtClean="0">
              <a:latin typeface="Comic Sans MS" pitchFamily="66" charset="0"/>
            </a:endParaRPr>
          </a:p>
          <a:p>
            <a:pPr lvl="1" algn="just">
              <a:buNone/>
            </a:pPr>
            <a:endParaRPr lang="el-GR" sz="4000" dirty="0">
              <a:latin typeface="Comic Sans MS" pitchFamily="66" charset="0"/>
            </a:endParaRPr>
          </a:p>
          <a:p>
            <a:pPr algn="just"/>
            <a:r>
              <a:rPr lang="el-GR" sz="3800" dirty="0">
                <a:latin typeface="Comic Sans MS" pitchFamily="66" charset="0"/>
              </a:rPr>
              <a:t>Σε περίπτωση </a:t>
            </a:r>
            <a:r>
              <a:rPr lang="el-GR" sz="3800" dirty="0" smtClean="0">
                <a:latin typeface="Comic Sans MS" pitchFamily="66" charset="0"/>
              </a:rPr>
              <a:t>απόρριψης </a:t>
            </a:r>
            <a:r>
              <a:rPr lang="el-GR" sz="3800" dirty="0">
                <a:latin typeface="Comic Sans MS" pitchFamily="66" charset="0"/>
              </a:rPr>
              <a:t>αίτησης η Επιτροπή Κεφαλαιαγοράς οφείλει να αιτιολογεί τους λόγους απόρριψης.</a:t>
            </a:r>
          </a:p>
          <a:p>
            <a:endParaRPr lang="en-US" sz="4000" dirty="0">
              <a:latin typeface="Comic Sans MS" pitchFamily="66" charset="0"/>
            </a:endParaRPr>
          </a:p>
          <a:p>
            <a:pPr marL="0" indent="0">
              <a:buNone/>
            </a:pPr>
            <a:endParaRPr lang="el-GR" dirty="0" smtClean="0"/>
          </a:p>
        </p:txBody>
      </p:sp>
      <p:sp>
        <p:nvSpPr>
          <p:cNvPr id="8" name="Slide Number Placeholder 7"/>
          <p:cNvSpPr>
            <a:spLocks noGrp="1"/>
          </p:cNvSpPr>
          <p:nvPr>
            <p:ph type="sldNum" sz="quarter" idx="12"/>
          </p:nvPr>
        </p:nvSpPr>
        <p:spPr/>
        <p:txBody>
          <a:bodyPr/>
          <a:lstStyle/>
          <a:p>
            <a:fld id="{B6F15528-21DE-4FAA-801E-634DDDAF4B2B}" type="slidenum">
              <a:rPr lang="en-US" smtClean="0"/>
              <a:pPr/>
              <a:t>27</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80250" y="5718900"/>
            <a:ext cx="2007858" cy="91414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692895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800" dirty="0">
                <a:solidFill>
                  <a:srgbClr val="FF0000"/>
                </a:solidFill>
                <a:latin typeface="Comic Sans MS" pitchFamily="66" charset="0"/>
              </a:rPr>
              <a:t>Γενικές διατάξεις - </a:t>
            </a:r>
            <a:r>
              <a:rPr lang="el-GR" sz="3800" dirty="0" smtClean="0">
                <a:solidFill>
                  <a:srgbClr val="FF0000"/>
                </a:solidFill>
                <a:latin typeface="Comic Sans MS" pitchFamily="66" charset="0"/>
              </a:rPr>
              <a:t>7</a:t>
            </a:r>
            <a:endParaRPr lang="en-GB" sz="3800" dirty="0"/>
          </a:p>
        </p:txBody>
      </p:sp>
      <p:sp>
        <p:nvSpPr>
          <p:cNvPr id="3" name="Content Placeholder 2"/>
          <p:cNvSpPr>
            <a:spLocks noGrp="1"/>
          </p:cNvSpPr>
          <p:nvPr>
            <p:ph idx="4294967295"/>
          </p:nvPr>
        </p:nvSpPr>
        <p:spPr>
          <a:xfrm>
            <a:off x="1518800" y="1444420"/>
            <a:ext cx="6804248" cy="3965780"/>
          </a:xfrm>
        </p:spPr>
        <p:txBody>
          <a:bodyPr>
            <a:normAutofit fontScale="92500" lnSpcReduction="10000"/>
          </a:bodyPr>
          <a:lstStyle/>
          <a:p>
            <a:pPr algn="just"/>
            <a:r>
              <a:rPr lang="el-GR" sz="2800" dirty="0" smtClean="0">
                <a:latin typeface="Comic Sans MS" pitchFamily="66" charset="0"/>
              </a:rPr>
              <a:t>Εντός 3 μηνών από την ημερομηνία χορήγησης άδειας λειτουργίας ΑΚ, η ΕΔ προσκομίζει στην ΕΚ βεβαίωση του Θεματοφύλακα για την καταθεση του ενεργητικού του ΑΚ</a:t>
            </a:r>
            <a:endParaRPr lang="en-US" sz="2800" dirty="0" smtClean="0">
              <a:latin typeface="Comic Sans MS" pitchFamily="66" charset="0"/>
            </a:endParaRPr>
          </a:p>
          <a:p>
            <a:pPr algn="just">
              <a:buNone/>
            </a:pPr>
            <a:endParaRPr lang="el-GR" sz="2800" dirty="0" smtClean="0">
              <a:latin typeface="Comic Sans MS" pitchFamily="66" charset="0"/>
            </a:endParaRPr>
          </a:p>
          <a:p>
            <a:pPr algn="just"/>
            <a:r>
              <a:rPr lang="el-GR" sz="2800" dirty="0" smtClean="0">
                <a:latin typeface="Comic Sans MS" pitchFamily="66" charset="0"/>
              </a:rPr>
              <a:t>Η </a:t>
            </a:r>
            <a:r>
              <a:rPr lang="el-GR" sz="2800" dirty="0">
                <a:latin typeface="Comic Sans MS" pitchFamily="66" charset="0"/>
              </a:rPr>
              <a:t>Εταιρία Διαχείρισης μπορεί να αρχίσει τη δραστηριότητά της μετά την κοινοποίηση της άδειας λειτουργίας της σε αυτή και στον Έφορο </a:t>
            </a:r>
            <a:r>
              <a:rPr lang="el-GR" sz="2800" dirty="0" smtClean="0">
                <a:latin typeface="Comic Sans MS" pitchFamily="66" charset="0"/>
              </a:rPr>
              <a:t>Εταιριών</a:t>
            </a:r>
            <a:endParaRPr lang="en-US" sz="2800" dirty="0" smtClean="0">
              <a:latin typeface="Comic Sans MS" pitchFamily="66" charset="0"/>
            </a:endParaRPr>
          </a:p>
          <a:p>
            <a:pPr algn="just">
              <a:buNone/>
            </a:pPr>
            <a:endParaRPr lang="en-US" dirty="0" smtClean="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28</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51260" y="541358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088100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6140" y="299470"/>
            <a:ext cx="7498080" cy="1143000"/>
          </a:xfrm>
        </p:spPr>
        <p:txBody>
          <a:bodyPr>
            <a:normAutofit fontScale="90000"/>
          </a:bodyPr>
          <a:lstStyle/>
          <a:p>
            <a:r>
              <a:rPr lang="el-GR" b="1" cap="all" dirty="0" smtClean="0"/>
              <a:t/>
            </a:r>
            <a:br>
              <a:rPr lang="el-GR" b="1" cap="all" dirty="0" smtClean="0"/>
            </a:br>
            <a:r>
              <a:rPr lang="el-GR" sz="2700" b="1" cap="all" dirty="0" smtClean="0">
                <a:solidFill>
                  <a:srgbClr val="FF0000"/>
                </a:solidFill>
                <a:latin typeface="Comic Sans MS" pitchFamily="66" charset="0"/>
              </a:rPr>
              <a:t>Διασυνοριακη παροχη υπηρεσιων απο Εταιρεια Διαχειρισησ</a:t>
            </a:r>
            <a:r>
              <a:rPr lang="el-GR" sz="2700" b="1" cap="all" dirty="0" smtClean="0">
                <a:latin typeface="Comic Sans MS" pitchFamily="66" charset="0"/>
              </a:rPr>
              <a:t/>
            </a:r>
            <a:br>
              <a:rPr lang="el-GR" sz="2700" b="1" cap="all" dirty="0" smtClean="0">
                <a:latin typeface="Comic Sans MS" pitchFamily="66" charset="0"/>
              </a:rPr>
            </a:br>
            <a:endParaRPr lang="en-US" sz="2700" dirty="0">
              <a:latin typeface="Comic Sans MS" pitchFamily="66" charset="0"/>
            </a:endParaRPr>
          </a:p>
        </p:txBody>
      </p:sp>
      <p:sp>
        <p:nvSpPr>
          <p:cNvPr id="3" name="Content Placeholder 2"/>
          <p:cNvSpPr>
            <a:spLocks noGrp="1"/>
          </p:cNvSpPr>
          <p:nvPr>
            <p:ph idx="4294967295"/>
          </p:nvPr>
        </p:nvSpPr>
        <p:spPr>
          <a:xfrm>
            <a:off x="1289810" y="1520750"/>
            <a:ext cx="6956908" cy="4350810"/>
          </a:xfrm>
        </p:spPr>
        <p:txBody>
          <a:bodyPr>
            <a:normAutofit lnSpcReduction="10000"/>
          </a:bodyPr>
          <a:lstStyle/>
          <a:p>
            <a:pPr marL="0" indent="0" algn="just">
              <a:buNone/>
            </a:pPr>
            <a:r>
              <a:rPr lang="el-GR" sz="2800" dirty="0" smtClean="0">
                <a:latin typeface="Comic Sans MS" pitchFamily="66" charset="0"/>
              </a:rPr>
              <a:t>Η άδεια που χορηγείται στην Εταιρεία Διαχείρισης από την Επιτροπή Κεφαλαιαγοράς ισχύει σε όλα τα Κράτη Μέλη. </a:t>
            </a:r>
            <a:r>
              <a:rPr lang="el-GR" sz="2800" dirty="0">
                <a:latin typeface="Comic Sans MS" pitchFamily="66" charset="0"/>
              </a:rPr>
              <a:t> </a:t>
            </a:r>
            <a:r>
              <a:rPr lang="el-GR" sz="2800" dirty="0" smtClean="0">
                <a:latin typeface="Comic Sans MS" pitchFamily="66" charset="0"/>
              </a:rPr>
              <a:t>Ως εκ τούτου η Εταιρεία Διαχείρισης μπορεί να δραστηριοποιηθεί σε άλλο Κράτος Μέλος μέσω:</a:t>
            </a:r>
          </a:p>
          <a:p>
            <a:pPr marL="0" indent="0" algn="just">
              <a:buNone/>
            </a:pPr>
            <a:endParaRPr lang="el-GR" sz="2800" dirty="0">
              <a:latin typeface="Comic Sans MS" pitchFamily="66" charset="0"/>
            </a:endParaRPr>
          </a:p>
          <a:p>
            <a:pPr algn="just"/>
            <a:r>
              <a:rPr lang="el-GR" sz="2800" dirty="0" smtClean="0">
                <a:latin typeface="Comic Sans MS" pitchFamily="66" charset="0"/>
              </a:rPr>
              <a:t>Υποκαταστήματος – </a:t>
            </a:r>
            <a:r>
              <a:rPr lang="el-GR" sz="2800" dirty="0" smtClean="0">
                <a:solidFill>
                  <a:srgbClr val="FF0000"/>
                </a:solidFill>
                <a:latin typeface="Comic Sans MS" pitchFamily="66" charset="0"/>
              </a:rPr>
              <a:t>άρθρο 125</a:t>
            </a:r>
          </a:p>
          <a:p>
            <a:pPr algn="just"/>
            <a:r>
              <a:rPr lang="el-GR" sz="2800" dirty="0" smtClean="0">
                <a:latin typeface="Comic Sans MS" pitchFamily="66" charset="0"/>
              </a:rPr>
              <a:t>Υπό το καθεστώς ελεύθερης παροχής υπηρεσιών – </a:t>
            </a:r>
            <a:r>
              <a:rPr lang="el-GR" sz="2800" dirty="0" smtClean="0">
                <a:solidFill>
                  <a:srgbClr val="FF0000"/>
                </a:solidFill>
                <a:latin typeface="Comic Sans MS" pitchFamily="66" charset="0"/>
              </a:rPr>
              <a:t>άρθρο 126</a:t>
            </a:r>
          </a:p>
          <a:p>
            <a:pPr algn="just"/>
            <a:endParaRPr lang="en-US" sz="28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29</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6580" y="533725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825108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000" dirty="0" smtClean="0">
                <a:solidFill>
                  <a:srgbClr val="FF0000"/>
                </a:solidFill>
                <a:latin typeface="Comic Sans MS" pitchFamily="66" charset="0"/>
              </a:rPr>
              <a:t>Προϋποθέσεις χορήγησης άδειας λειτουργίας ΟΣΕΚΑ</a:t>
            </a:r>
            <a:br>
              <a:rPr lang="el-GR" sz="3000" dirty="0" smtClean="0">
                <a:solidFill>
                  <a:srgbClr val="FF0000"/>
                </a:solidFill>
                <a:latin typeface="Comic Sans MS" pitchFamily="66" charset="0"/>
              </a:rPr>
            </a:br>
            <a:endParaRPr lang="en-GB" sz="3000" dirty="0"/>
          </a:p>
        </p:txBody>
      </p:sp>
      <p:sp>
        <p:nvSpPr>
          <p:cNvPr id="3" name="Content Placeholder 2"/>
          <p:cNvSpPr>
            <a:spLocks noGrp="1"/>
          </p:cNvSpPr>
          <p:nvPr>
            <p:ph idx="4294967295"/>
          </p:nvPr>
        </p:nvSpPr>
        <p:spPr>
          <a:xfrm>
            <a:off x="1060820" y="1597081"/>
            <a:ext cx="7625980" cy="4197240"/>
          </a:xfrm>
        </p:spPr>
        <p:txBody>
          <a:bodyPr>
            <a:normAutofit fontScale="92500" lnSpcReduction="10000"/>
          </a:bodyPr>
          <a:lstStyle/>
          <a:p>
            <a:pPr marL="0" indent="0">
              <a:buNone/>
            </a:pPr>
            <a:r>
              <a:rPr lang="el-GR" sz="2400" dirty="0" smtClean="0">
                <a:latin typeface="Comic Sans MS" pitchFamily="66" charset="0"/>
              </a:rPr>
              <a:t>Η Επιτροπή Κεφαλαιαγοράς χορηγεί άδεια λειτουργίας Αμοιβαίου Κεφαλαίου εφόσον:</a:t>
            </a:r>
            <a:endParaRPr lang="en-US" sz="2400" dirty="0" smtClean="0">
              <a:latin typeface="Comic Sans MS" pitchFamily="66" charset="0"/>
            </a:endParaRPr>
          </a:p>
          <a:p>
            <a:pPr marL="0" indent="0">
              <a:buNone/>
            </a:pPr>
            <a:endParaRPr lang="el-GR" sz="2400" dirty="0" smtClean="0">
              <a:latin typeface="Comic Sans MS" pitchFamily="66" charset="0"/>
            </a:endParaRPr>
          </a:p>
          <a:p>
            <a:r>
              <a:rPr lang="el-GR" sz="2400" dirty="0" smtClean="0">
                <a:latin typeface="Comic Sans MS" pitchFamily="66" charset="0"/>
              </a:rPr>
              <a:t>Εγκρίνει την αίτηση της Εταιρείας Διαχείρισης για τη διαχείριση αυτού</a:t>
            </a:r>
            <a:endParaRPr lang="en-US" sz="2400" dirty="0" smtClean="0">
              <a:latin typeface="Comic Sans MS" pitchFamily="66" charset="0"/>
            </a:endParaRPr>
          </a:p>
          <a:p>
            <a:pPr>
              <a:buNone/>
            </a:pPr>
            <a:endParaRPr lang="el-GR" sz="2400" dirty="0" smtClean="0">
              <a:latin typeface="Comic Sans MS" pitchFamily="66" charset="0"/>
            </a:endParaRPr>
          </a:p>
          <a:p>
            <a:r>
              <a:rPr lang="el-GR" sz="2400" dirty="0" smtClean="0">
                <a:latin typeface="Comic Sans MS" pitchFamily="66" charset="0"/>
              </a:rPr>
              <a:t>Τον Κανονισμό του Αμοιβαίου Κεφαλαίου</a:t>
            </a:r>
            <a:endParaRPr lang="en-US" sz="2400" dirty="0" smtClean="0">
              <a:latin typeface="Comic Sans MS" pitchFamily="66" charset="0"/>
            </a:endParaRPr>
          </a:p>
          <a:p>
            <a:endParaRPr lang="el-GR" sz="2400" dirty="0" smtClean="0">
              <a:latin typeface="Comic Sans MS" pitchFamily="66" charset="0"/>
            </a:endParaRPr>
          </a:p>
          <a:p>
            <a:r>
              <a:rPr lang="el-GR" sz="2400" dirty="0" smtClean="0">
                <a:latin typeface="Comic Sans MS" pitchFamily="66" charset="0"/>
              </a:rPr>
              <a:t>Την επιλογή του Θεματοφύλακα του</a:t>
            </a:r>
          </a:p>
          <a:p>
            <a:pPr marL="0" indent="0">
              <a:buNone/>
            </a:pPr>
            <a:endParaRPr lang="el-GR" sz="2400" dirty="0" smtClean="0">
              <a:latin typeface="Comic Sans MS" pitchFamily="66" charset="0"/>
            </a:endParaRPr>
          </a:p>
          <a:p>
            <a:pPr marL="0" indent="0">
              <a:buNone/>
            </a:pPr>
            <a:r>
              <a:rPr lang="el-GR" sz="1700" b="1" dirty="0" smtClean="0">
                <a:solidFill>
                  <a:srgbClr val="FF0000"/>
                </a:solidFill>
                <a:latin typeface="Arial Narrow" pitchFamily="34" charset="0"/>
              </a:rPr>
              <a:t>Άρθρο 9(1)</a:t>
            </a:r>
            <a:endParaRPr lang="el-GR" sz="1700" b="1" dirty="0">
              <a:solidFill>
                <a:srgbClr val="FF0000"/>
              </a:solidFill>
              <a:latin typeface="Arial Narrow" pitchFamily="34" charset="0"/>
            </a:endParaRPr>
          </a:p>
          <a:p>
            <a:pPr marL="0" indent="0">
              <a:buNone/>
            </a:pPr>
            <a:endParaRPr lang="el-GR" sz="2800" dirty="0" smtClean="0">
              <a:latin typeface="Comic Sans MS" pitchFamily="66" charset="0"/>
            </a:endParaRPr>
          </a:p>
          <a:p>
            <a:pPr marL="0" indent="0">
              <a:buNone/>
            </a:pPr>
            <a:endParaRPr lang="el-GR" sz="2800" dirty="0">
              <a:latin typeface="Comic Sans MS" pitchFamily="66" charset="0"/>
            </a:endParaRPr>
          </a:p>
          <a:p>
            <a:pPr marL="0" indent="0">
              <a:buNone/>
            </a:pPr>
            <a:endParaRPr lang="en-GB" sz="28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3920" y="526092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5718744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l-GR" sz="2800" b="1" cap="all" dirty="0">
                <a:solidFill>
                  <a:srgbClr val="FF0000"/>
                </a:solidFill>
                <a:latin typeface="Comic Sans MS" pitchFamily="66" charset="0"/>
              </a:rPr>
              <a:t>Διασυνοριακη παροχη υπηρεσιων </a:t>
            </a:r>
            <a:r>
              <a:rPr lang="el-GR" sz="2800" b="1" cap="all" dirty="0" smtClean="0">
                <a:solidFill>
                  <a:srgbClr val="FF0000"/>
                </a:solidFill>
                <a:latin typeface="Comic Sans MS" pitchFamily="66" charset="0"/>
              </a:rPr>
              <a:t>μεσω υποκαταστηματοσ - 1</a:t>
            </a:r>
            <a:r>
              <a:rPr lang="el-GR" sz="2800" b="1" cap="all" dirty="0">
                <a:latin typeface="Comic Sans MS" pitchFamily="66" charset="0"/>
              </a:rPr>
              <a:t/>
            </a:r>
            <a:br>
              <a:rPr lang="el-GR" sz="2800" b="1" cap="all" dirty="0">
                <a:latin typeface="Comic Sans MS" pitchFamily="66" charset="0"/>
              </a:rPr>
            </a:br>
            <a:endParaRPr lang="en-US" sz="3100" dirty="0"/>
          </a:p>
        </p:txBody>
      </p:sp>
      <p:sp>
        <p:nvSpPr>
          <p:cNvPr id="3" name="Content Placeholder 2"/>
          <p:cNvSpPr>
            <a:spLocks noGrp="1"/>
          </p:cNvSpPr>
          <p:nvPr>
            <p:ph idx="4294967295"/>
          </p:nvPr>
        </p:nvSpPr>
        <p:spPr>
          <a:xfrm>
            <a:off x="1137150" y="1600201"/>
            <a:ext cx="7549650" cy="4195029"/>
          </a:xfrm>
        </p:spPr>
        <p:txBody>
          <a:bodyPr>
            <a:normAutofit/>
          </a:bodyPr>
          <a:lstStyle/>
          <a:p>
            <a:pPr marL="0" indent="0" algn="just">
              <a:buNone/>
            </a:pPr>
            <a:r>
              <a:rPr lang="el-GR" sz="2000" dirty="0" smtClean="0">
                <a:latin typeface="Comic Sans MS" pitchFamily="66" charset="0"/>
              </a:rPr>
              <a:t>Ενημέρωση Επιτροπής Κεφαλαιαγοράς:</a:t>
            </a:r>
          </a:p>
          <a:p>
            <a:pPr algn="just"/>
            <a:r>
              <a:rPr lang="el-GR" sz="2000" dirty="0" smtClean="0">
                <a:latin typeface="Comic Sans MS" pitchFamily="66" charset="0"/>
              </a:rPr>
              <a:t>Το Κράτος Μέλος στο έδαφος του οποίου η ΕΔ προτίθεται να ιδρύσει υποκατάστημα</a:t>
            </a:r>
          </a:p>
          <a:p>
            <a:pPr algn="just"/>
            <a:r>
              <a:rPr lang="el-GR" sz="2000" dirty="0" smtClean="0">
                <a:latin typeface="Comic Sans MS" pitchFamily="66" charset="0"/>
              </a:rPr>
              <a:t>Πρόγραμμα εργασιών στο οποίο προσδιορίζονται:</a:t>
            </a:r>
          </a:p>
          <a:p>
            <a:pPr lvl="1" algn="just"/>
            <a:r>
              <a:rPr lang="el-GR" sz="2000" dirty="0" smtClean="0">
                <a:latin typeface="Comic Sans MS" pitchFamily="66" charset="0"/>
              </a:rPr>
              <a:t>Οι δραστηριότητες και υπηρεσίες που πρόκειται να παρασχεθούν</a:t>
            </a:r>
          </a:p>
          <a:p>
            <a:pPr lvl="1" algn="just"/>
            <a:r>
              <a:rPr lang="el-GR" sz="2000" dirty="0" smtClean="0">
                <a:latin typeface="Comic Sans MS" pitchFamily="66" charset="0"/>
              </a:rPr>
              <a:t>Η οργανωτική δομή του υποκαταστήματος </a:t>
            </a:r>
          </a:p>
          <a:p>
            <a:pPr lvl="1" algn="just"/>
            <a:r>
              <a:rPr lang="el-GR" sz="2000" dirty="0" smtClean="0">
                <a:latin typeface="Comic Sans MS" pitchFamily="66" charset="0"/>
              </a:rPr>
              <a:t>Περιγραφή της διαδικασίας διαχείρισης κινδύνων</a:t>
            </a:r>
          </a:p>
          <a:p>
            <a:pPr lvl="1" algn="just"/>
            <a:r>
              <a:rPr lang="el-GR" sz="2000" dirty="0" smtClean="0">
                <a:latin typeface="Comic Sans MS" pitchFamily="66" charset="0"/>
              </a:rPr>
              <a:t>Περιγραφή των διαδικασιών και διευθετήσεων αναφορικά με την αντιμετώπιση παραπόνων ή καταγγελιών και διάθεση πληροφοριών</a:t>
            </a:r>
            <a:endParaRPr lang="en-US" sz="20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30</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9240" y="533725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6397018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l-GR" sz="3100" dirty="0" smtClean="0">
                <a:solidFill>
                  <a:srgbClr val="FF0000"/>
                </a:solidFill>
                <a:latin typeface="Comic Sans MS" pitchFamily="66" charset="0"/>
              </a:rPr>
              <a:t>Διασυνοριακή παροχή υπηρεσιών μέσω υποκαταστηματος - 2</a:t>
            </a:r>
            <a:r>
              <a:rPr lang="el-GR" sz="2800" b="1" cap="all" dirty="0">
                <a:latin typeface="Comic Sans MS" pitchFamily="66" charset="0"/>
              </a:rPr>
              <a:t/>
            </a:r>
            <a:br>
              <a:rPr lang="el-GR" sz="2800" b="1" cap="all" dirty="0">
                <a:latin typeface="Comic Sans MS" pitchFamily="66" charset="0"/>
              </a:rPr>
            </a:br>
            <a:endParaRPr lang="en-US" sz="3100" dirty="0"/>
          </a:p>
        </p:txBody>
      </p:sp>
      <p:sp>
        <p:nvSpPr>
          <p:cNvPr id="3" name="Content Placeholder 2"/>
          <p:cNvSpPr>
            <a:spLocks noGrp="1"/>
          </p:cNvSpPr>
          <p:nvPr>
            <p:ph idx="4294967295"/>
          </p:nvPr>
        </p:nvSpPr>
        <p:spPr>
          <a:xfrm>
            <a:off x="1289810" y="1597080"/>
            <a:ext cx="7091670" cy="3889709"/>
          </a:xfrm>
        </p:spPr>
        <p:txBody>
          <a:bodyPr>
            <a:normAutofit fontScale="92500" lnSpcReduction="10000"/>
          </a:bodyPr>
          <a:lstStyle/>
          <a:p>
            <a:pPr algn="just"/>
            <a:r>
              <a:rPr lang="el-GR" sz="2200" dirty="0" smtClean="0">
                <a:latin typeface="Comic Sans MS" pitchFamily="66" charset="0"/>
              </a:rPr>
              <a:t>Η διεύθυση στο Κράτος Μέλος υποδοχής της Εταιρείας Διαχείρισης από την οποία μπορούν να λαμβάνονται έγγραφα</a:t>
            </a:r>
            <a:endParaRPr lang="en-US" sz="2200" dirty="0" smtClean="0">
              <a:latin typeface="Comic Sans MS" pitchFamily="66" charset="0"/>
            </a:endParaRPr>
          </a:p>
          <a:p>
            <a:pPr algn="just">
              <a:buNone/>
            </a:pPr>
            <a:endParaRPr lang="el-GR" sz="2200" dirty="0" smtClean="0">
              <a:latin typeface="Comic Sans MS" pitchFamily="66" charset="0"/>
            </a:endParaRPr>
          </a:p>
          <a:p>
            <a:pPr algn="just"/>
            <a:r>
              <a:rPr lang="el-GR" sz="2200" dirty="0" smtClean="0">
                <a:latin typeface="Comic Sans MS" pitchFamily="66" charset="0"/>
              </a:rPr>
              <a:t>Τα ονοματεπώνυμα των υπεύθυνων του υποκαταστήματος</a:t>
            </a:r>
            <a:endParaRPr lang="el-GR" sz="2200" dirty="0">
              <a:latin typeface="Comic Sans MS" pitchFamily="66" charset="0"/>
            </a:endParaRPr>
          </a:p>
          <a:p>
            <a:pPr algn="just"/>
            <a:endParaRPr lang="el-GR" sz="2200" dirty="0">
              <a:latin typeface="Comic Sans MS" pitchFamily="66" charset="0"/>
            </a:endParaRPr>
          </a:p>
          <a:p>
            <a:pPr marL="0" indent="0" algn="just">
              <a:buNone/>
            </a:pPr>
            <a:r>
              <a:rPr lang="el-GR" sz="2200" dirty="0" smtClean="0">
                <a:latin typeface="Comic Sans MS" pitchFamily="66" charset="0"/>
              </a:rPr>
              <a:t>Αν η Επιτροπή Κεφαλαιαγοράς ικανοποιηθεί για την επάρκεια της διοικητικής οργάνωσης και της χρημοατοοικονομικής κατάσταστης της Εταιρείας Διαχείρισης κοινοποιεί τις ανωτέρω πληροφορίες στις αρμόδιες αρχές του Κράτους Μέλους υποδοχής.</a:t>
            </a:r>
          </a:p>
          <a:p>
            <a:pPr marL="0" indent="0" algn="just">
              <a:buNone/>
            </a:pPr>
            <a:endParaRPr lang="el-GR" sz="2800" dirty="0" smtClean="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31</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9240" y="548991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671172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b="1" dirty="0" smtClean="0">
                <a:solidFill>
                  <a:srgbClr val="FF0000"/>
                </a:solidFill>
                <a:latin typeface="Comic Sans MS" pitchFamily="66" charset="0"/>
              </a:rPr>
              <a:t/>
            </a:r>
            <a:br>
              <a:rPr lang="el-GR" sz="3200" b="1" dirty="0" smtClean="0">
                <a:solidFill>
                  <a:srgbClr val="FF0000"/>
                </a:solidFill>
                <a:latin typeface="Comic Sans MS" pitchFamily="66" charset="0"/>
              </a:rPr>
            </a:br>
            <a:r>
              <a:rPr lang="el-GR" sz="3200" dirty="0" smtClean="0">
                <a:solidFill>
                  <a:srgbClr val="FF0000"/>
                </a:solidFill>
                <a:latin typeface="Comic Sans MS" pitchFamily="66" charset="0"/>
              </a:rPr>
              <a:t>Διασυνοριακή παροχή υπηρεσιών μέσω υποκαταστήματος - 3</a:t>
            </a:r>
            <a:r>
              <a:rPr lang="en-US" sz="3200" dirty="0" smtClean="0">
                <a:latin typeface="Comic Sans MS" pitchFamily="66" charset="0"/>
              </a:rPr>
              <a:t/>
            </a:r>
            <a:br>
              <a:rPr lang="en-US" sz="3200" dirty="0" smtClean="0">
                <a:latin typeface="Comic Sans MS" pitchFamily="66" charset="0"/>
              </a:rPr>
            </a:br>
            <a:endParaRPr lang="en-US" sz="3200" dirty="0">
              <a:latin typeface="Comic Sans MS" pitchFamily="66" charset="0"/>
            </a:endParaRPr>
          </a:p>
        </p:txBody>
      </p:sp>
      <p:sp>
        <p:nvSpPr>
          <p:cNvPr id="3" name="Content Placeholder 2"/>
          <p:cNvSpPr>
            <a:spLocks noGrp="1"/>
          </p:cNvSpPr>
          <p:nvPr>
            <p:ph idx="4294967295"/>
          </p:nvPr>
        </p:nvSpPr>
        <p:spPr>
          <a:xfrm>
            <a:off x="1595130" y="1673410"/>
            <a:ext cx="6346268" cy="4042110"/>
          </a:xfrm>
        </p:spPr>
        <p:txBody>
          <a:bodyPr>
            <a:normAutofit/>
          </a:bodyPr>
          <a:lstStyle/>
          <a:p>
            <a:pPr marL="0" indent="0" algn="just">
              <a:buNone/>
            </a:pPr>
            <a:r>
              <a:rPr lang="el-GR" sz="2400" dirty="0">
                <a:latin typeface="Comic Sans MS" pitchFamily="66" charset="0"/>
              </a:rPr>
              <a:t>Η </a:t>
            </a:r>
            <a:r>
              <a:rPr lang="el-GR" sz="2400" dirty="0" smtClean="0">
                <a:latin typeface="Comic Sans MS" pitchFamily="66" charset="0"/>
              </a:rPr>
              <a:t>Εταιρία Διαχείρισης, κατά την άσκηση </a:t>
            </a:r>
            <a:r>
              <a:rPr lang="el-GR" sz="2400" dirty="0">
                <a:latin typeface="Comic Sans MS" pitchFamily="66" charset="0"/>
              </a:rPr>
              <a:t>των δραστηριοτήτων της δια μέσου υποκαταστήματος, </a:t>
            </a:r>
            <a:r>
              <a:rPr lang="el-GR" sz="2400" b="1" dirty="0">
                <a:latin typeface="Comic Sans MS" pitchFamily="66" charset="0"/>
              </a:rPr>
              <a:t>συμμορφώνεται με τους κανόνες που έχει θεσπίσει το κράτος μέλος υποδοχής</a:t>
            </a:r>
            <a:r>
              <a:rPr lang="el-GR" sz="2400" dirty="0">
                <a:latin typeface="Comic Sans MS" pitchFamily="66" charset="0"/>
              </a:rPr>
              <a:t>, σύμφωνα με το άρθρο 14 της Οδηγίας 2009/65/ΕΚ και, για την εφαρμογή αυτών των κανόνων, </a:t>
            </a:r>
            <a:r>
              <a:rPr lang="el-GR" sz="2400" b="1" dirty="0">
                <a:latin typeface="Comic Sans MS" pitchFamily="66" charset="0"/>
              </a:rPr>
              <a:t>εποπτεύεται από τις αρμόδιες αρχές αυτού του κράτους</a:t>
            </a:r>
            <a:r>
              <a:rPr lang="el-GR" sz="2400" dirty="0" smtClean="0">
                <a:latin typeface="Comic Sans MS" pitchFamily="66" charset="0"/>
              </a:rPr>
              <a:t>.</a:t>
            </a:r>
          </a:p>
          <a:p>
            <a:pPr marL="0" indent="0" algn="just">
              <a:buNone/>
            </a:pPr>
            <a:endParaRPr lang="en-US" sz="2400" dirty="0">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32</a:t>
            </a:fld>
            <a:endParaRPr lang="en-US"/>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7590" y="5282574"/>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368543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4462"/>
          </a:xfrm>
        </p:spPr>
        <p:txBody>
          <a:bodyPr>
            <a:normAutofit/>
          </a:bodyPr>
          <a:lstStyle/>
          <a:p>
            <a:r>
              <a:rPr lang="el-GR" sz="3600" dirty="0" smtClean="0">
                <a:solidFill>
                  <a:srgbClr val="FF0000"/>
                </a:solidFill>
                <a:latin typeface="Comic Sans MS" pitchFamily="66" charset="0"/>
              </a:rPr>
              <a:t>Ελεύθερη παροχή υπηρεσιών - 1</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518800" y="1139100"/>
            <a:ext cx="7168000" cy="5343100"/>
          </a:xfrm>
        </p:spPr>
        <p:txBody>
          <a:bodyPr>
            <a:noAutofit/>
          </a:bodyPr>
          <a:lstStyle/>
          <a:p>
            <a:pPr marL="0" indent="0" algn="just">
              <a:buNone/>
            </a:pPr>
            <a:r>
              <a:rPr lang="el-GR" sz="2000" dirty="0" smtClean="0">
                <a:latin typeface="Comic Sans MS" pitchFamily="66" charset="0"/>
              </a:rPr>
              <a:t>Ενημέρωση  Επιτροπής Κεφαλαιαγοράς:</a:t>
            </a:r>
          </a:p>
          <a:p>
            <a:pPr marL="0" indent="0" algn="just">
              <a:buNone/>
            </a:pPr>
            <a:endParaRPr lang="el-GR" sz="2000" dirty="0" smtClean="0">
              <a:latin typeface="Comic Sans MS" pitchFamily="66" charset="0"/>
            </a:endParaRPr>
          </a:p>
          <a:p>
            <a:pPr algn="just">
              <a:buFont typeface="Arial" pitchFamily="34" charset="0"/>
              <a:buChar char="•"/>
            </a:pPr>
            <a:r>
              <a:rPr lang="el-GR" sz="2000" dirty="0" smtClean="0">
                <a:latin typeface="Comic Sans MS" pitchFamily="66" charset="0"/>
              </a:rPr>
              <a:t>Το κράτος μέλος στο οποίο προτίθεται να ασκήσει δραστηριότητα</a:t>
            </a:r>
            <a:r>
              <a:rPr lang="en-US" sz="2000" dirty="0" smtClean="0">
                <a:latin typeface="Comic Sans MS" pitchFamily="66" charset="0"/>
              </a:rPr>
              <a:t> </a:t>
            </a:r>
          </a:p>
          <a:p>
            <a:pPr algn="just">
              <a:buNone/>
            </a:pPr>
            <a:endParaRPr lang="el-GR" sz="2000" dirty="0" smtClean="0">
              <a:latin typeface="Comic Sans MS" pitchFamily="66" charset="0"/>
            </a:endParaRPr>
          </a:p>
          <a:p>
            <a:pPr algn="just">
              <a:buFont typeface="Arial" pitchFamily="34" charset="0"/>
              <a:buChar char="•"/>
            </a:pPr>
            <a:r>
              <a:rPr lang="el-GR" sz="2000" dirty="0" smtClean="0">
                <a:latin typeface="Comic Sans MS" pitchFamily="66" charset="0"/>
              </a:rPr>
              <a:t>Το πρόγραμμα εργασιών, στο οποίο προσδιορίζονται: </a:t>
            </a:r>
          </a:p>
          <a:p>
            <a:pPr lvl="1" algn="just">
              <a:buFont typeface="Comic Sans MS" pitchFamily="66" charset="0"/>
              <a:buChar char="─"/>
            </a:pPr>
            <a:r>
              <a:rPr lang="el-GR" sz="2000" dirty="0" smtClean="0">
                <a:latin typeface="Comic Sans MS" pitchFamily="66" charset="0"/>
              </a:rPr>
              <a:t>Οι δραστηριότητες</a:t>
            </a:r>
          </a:p>
          <a:p>
            <a:pPr lvl="1" algn="just">
              <a:buFont typeface="Comic Sans MS" pitchFamily="66" charset="0"/>
              <a:buChar char="─"/>
            </a:pPr>
            <a:r>
              <a:rPr lang="el-GR" sz="2000" dirty="0" smtClean="0">
                <a:latin typeface="Comic Sans MS" pitchFamily="66" charset="0"/>
              </a:rPr>
              <a:t>Υπηρεσίες που θα παρασχεθούν</a:t>
            </a:r>
          </a:p>
          <a:p>
            <a:pPr lvl="1" algn="just">
              <a:buFont typeface="Comic Sans MS" pitchFamily="66" charset="0"/>
              <a:buChar char="─"/>
            </a:pPr>
            <a:r>
              <a:rPr lang="el-GR" sz="2000" dirty="0" smtClean="0">
                <a:latin typeface="Comic Sans MS" pitchFamily="66" charset="0"/>
              </a:rPr>
              <a:t>Περιγραφή της διαδικασίας διαχείρισης κινδύνων</a:t>
            </a:r>
          </a:p>
          <a:p>
            <a:pPr lvl="1" algn="just">
              <a:buFont typeface="Comic Sans MS" pitchFamily="66" charset="0"/>
              <a:buChar char="─"/>
            </a:pPr>
            <a:r>
              <a:rPr lang="el-GR" sz="2000" dirty="0" smtClean="0">
                <a:latin typeface="Comic Sans MS" pitchFamily="66" charset="0"/>
              </a:rPr>
              <a:t>Περιγραφή των διαδικασιών και διευθετήσεων για την αντιμετώπιση παραπόνων ή καταγγελιών και τη διάθεση πληροφοριών</a:t>
            </a:r>
            <a:endParaRPr lang="en-US" sz="20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33</a:t>
            </a:fld>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56624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7254786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820" y="274638"/>
            <a:ext cx="7625980" cy="711802"/>
          </a:xfrm>
        </p:spPr>
        <p:txBody>
          <a:bodyPr>
            <a:normAutofit fontScale="90000"/>
          </a:bodyPr>
          <a:lstStyle/>
          <a:p>
            <a:r>
              <a:rPr lang="el-GR" dirty="0" smtClean="0">
                <a:solidFill>
                  <a:srgbClr val="FF0000"/>
                </a:solidFill>
                <a:latin typeface="Comic Sans MS" pitchFamily="66" charset="0"/>
              </a:rPr>
              <a:t>Ελεύθερη </a:t>
            </a:r>
            <a:r>
              <a:rPr lang="el-GR" dirty="0">
                <a:solidFill>
                  <a:srgbClr val="FF0000"/>
                </a:solidFill>
                <a:latin typeface="Comic Sans MS" pitchFamily="66" charset="0"/>
              </a:rPr>
              <a:t>παροχή υπηρεσιών - </a:t>
            </a:r>
            <a:r>
              <a:rPr lang="el-GR" dirty="0" smtClean="0">
                <a:solidFill>
                  <a:srgbClr val="FF0000"/>
                </a:solidFill>
                <a:latin typeface="Comic Sans MS" pitchFamily="66" charset="0"/>
              </a:rPr>
              <a:t>2</a:t>
            </a:r>
            <a:endParaRPr lang="en-US" dirty="0"/>
          </a:p>
        </p:txBody>
      </p:sp>
      <p:sp>
        <p:nvSpPr>
          <p:cNvPr id="3" name="Content Placeholder 2"/>
          <p:cNvSpPr>
            <a:spLocks noGrp="1"/>
          </p:cNvSpPr>
          <p:nvPr>
            <p:ph idx="4294967295"/>
          </p:nvPr>
        </p:nvSpPr>
        <p:spPr>
          <a:xfrm>
            <a:off x="1366140" y="1215430"/>
            <a:ext cx="7320660" cy="4045490"/>
          </a:xfrm>
        </p:spPr>
        <p:txBody>
          <a:bodyPr>
            <a:noAutofit/>
          </a:bodyPr>
          <a:lstStyle/>
          <a:p>
            <a:pPr algn="just">
              <a:buFont typeface="Arial" pitchFamily="34" charset="0"/>
              <a:buChar char="•"/>
            </a:pPr>
            <a:r>
              <a:rPr lang="el-GR" sz="2400" dirty="0">
                <a:latin typeface="Comic Sans MS" pitchFamily="66" charset="0"/>
              </a:rPr>
              <a:t>Η Επιτροπή Κεφαλαιαγοράς διαβιβάζει στις αρμόδιες αρχές του κράτους μέλους υποδοχής της Εταιρίας Διαχείρισης τις πληροφορίες </a:t>
            </a:r>
            <a:r>
              <a:rPr lang="el-GR" sz="2400" dirty="0" smtClean="0">
                <a:latin typeface="Comic Sans MS" pitchFamily="66" charset="0"/>
              </a:rPr>
              <a:t>αυτές εντός </a:t>
            </a:r>
            <a:r>
              <a:rPr lang="el-GR" sz="2400" dirty="0">
                <a:latin typeface="Comic Sans MS" pitchFamily="66" charset="0"/>
              </a:rPr>
              <a:t>ενός (1) μηνός από την παραλαβή τους, ενημερώνοντας σχετικά την Εταιρία </a:t>
            </a:r>
            <a:r>
              <a:rPr lang="el-GR" sz="2400" dirty="0" smtClean="0">
                <a:latin typeface="Comic Sans MS" pitchFamily="66" charset="0"/>
              </a:rPr>
              <a:t>Διαχείρισης</a:t>
            </a:r>
            <a:r>
              <a:rPr lang="el-GR" sz="2400" dirty="0">
                <a:latin typeface="Comic Sans MS" pitchFamily="66" charset="0"/>
              </a:rPr>
              <a:t> </a:t>
            </a:r>
            <a:r>
              <a:rPr lang="el-GR" sz="2400" dirty="0" smtClean="0">
                <a:latin typeface="Comic Sans MS" pitchFamily="66" charset="0"/>
              </a:rPr>
              <a:t> η οποία αμέσως μετά μπορεί </a:t>
            </a:r>
            <a:r>
              <a:rPr lang="el-GR" sz="2400" dirty="0">
                <a:latin typeface="Comic Sans MS" pitchFamily="66" charset="0"/>
              </a:rPr>
              <a:t>να αρχίσει τις δραστηριότητές </a:t>
            </a:r>
            <a:r>
              <a:rPr lang="el-GR" sz="2400" dirty="0" smtClean="0">
                <a:latin typeface="Comic Sans MS" pitchFamily="66" charset="0"/>
              </a:rPr>
              <a:t>της.</a:t>
            </a:r>
            <a:endParaRPr lang="en-US" sz="2400" dirty="0" smtClean="0">
              <a:latin typeface="Comic Sans MS" pitchFamily="66" charset="0"/>
            </a:endParaRPr>
          </a:p>
          <a:p>
            <a:pPr algn="just">
              <a:buNone/>
            </a:pPr>
            <a:endParaRPr lang="el-GR" sz="2400" dirty="0" smtClean="0">
              <a:latin typeface="Comic Sans MS" pitchFamily="66" charset="0"/>
            </a:endParaRPr>
          </a:p>
          <a:p>
            <a:pPr algn="just">
              <a:buFont typeface="Arial" pitchFamily="34" charset="0"/>
              <a:buChar char="•"/>
            </a:pPr>
            <a:r>
              <a:rPr lang="el-GR" sz="2400" dirty="0">
                <a:latin typeface="Comic Sans MS" pitchFamily="66" charset="0"/>
              </a:rPr>
              <a:t>Η Εταιρία Διαχείρισης, κατά την άσκηση των δραστηριοτήτων της υπό καθεστώς ελεύθερης παροχής υπηρεσιών, συμμορφώνεται και με το </a:t>
            </a:r>
            <a:r>
              <a:rPr lang="el-GR" sz="2400" dirty="0" smtClean="0">
                <a:latin typeface="Comic Sans MS" pitchFamily="66" charset="0"/>
              </a:rPr>
              <a:t>κώδικα συμπεριφοράς και</a:t>
            </a:r>
            <a:r>
              <a:rPr lang="el-GR" sz="2400" dirty="0">
                <a:latin typeface="Comic Sans MS" pitchFamily="66" charset="0"/>
              </a:rPr>
              <a:t>, για την τήρηση αυτής της υποχρέωσης, εποπτεύεται από την Επιτροπή Κεφαλαιαγοράς.</a:t>
            </a:r>
            <a:endParaRPr lang="en-US" sz="24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6307569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3480" y="274638"/>
            <a:ext cx="7473320" cy="1398772"/>
          </a:xfrm>
        </p:spPr>
        <p:txBody>
          <a:bodyPr>
            <a:normAutofit/>
          </a:bodyPr>
          <a:lstStyle/>
          <a:p>
            <a:r>
              <a:rPr lang="el-GR" sz="2800" dirty="0" smtClean="0">
                <a:solidFill>
                  <a:srgbClr val="FF0000"/>
                </a:solidFill>
                <a:latin typeface="Comic Sans MS" pitchFamily="66" charset="0"/>
              </a:rPr>
              <a:t>Σύσταση ΟΣΕΚΑ σε άλλο Κράτος Μέλος από το Κράτος Μέλος καταγωγής της Εταιρείας Διαχείρισης - 1</a:t>
            </a:r>
            <a:endParaRPr lang="en-US" sz="2800" dirty="0">
              <a:solidFill>
                <a:srgbClr val="FF0000"/>
              </a:solidFill>
              <a:latin typeface="Comic Sans MS" pitchFamily="66" charset="0"/>
            </a:endParaRPr>
          </a:p>
        </p:txBody>
      </p:sp>
      <p:sp>
        <p:nvSpPr>
          <p:cNvPr id="3" name="Content Placeholder 2"/>
          <p:cNvSpPr>
            <a:spLocks noGrp="1"/>
          </p:cNvSpPr>
          <p:nvPr>
            <p:ph idx="4294967295"/>
          </p:nvPr>
        </p:nvSpPr>
        <p:spPr>
          <a:xfrm>
            <a:off x="1518800" y="1978731"/>
            <a:ext cx="6869700" cy="3816499"/>
          </a:xfrm>
        </p:spPr>
        <p:txBody>
          <a:bodyPr>
            <a:normAutofit/>
          </a:bodyPr>
          <a:lstStyle/>
          <a:p>
            <a:pPr marL="0" indent="0" algn="just">
              <a:buNone/>
            </a:pPr>
            <a:r>
              <a:rPr lang="el-GR" sz="2400" dirty="0">
                <a:latin typeface="Comic Sans MS" pitchFamily="66" charset="0"/>
              </a:rPr>
              <a:t>Εταιρία Διαχείρισης που κατάγεται από τη Δημοκρατία, δύναται να </a:t>
            </a:r>
            <a:r>
              <a:rPr lang="el-GR" sz="2400" dirty="0" smtClean="0">
                <a:latin typeface="Comic Sans MS" pitchFamily="66" charset="0"/>
              </a:rPr>
              <a:t>ιδρύσει </a:t>
            </a:r>
            <a:r>
              <a:rPr lang="el-GR" sz="2400" dirty="0">
                <a:latin typeface="Comic Sans MS" pitchFamily="66" charset="0"/>
              </a:rPr>
              <a:t>ΟΣΕΚΑ </a:t>
            </a:r>
            <a:r>
              <a:rPr lang="el-GR" sz="2400" dirty="0" smtClean="0">
                <a:latin typeface="Comic Sans MS" pitchFamily="66" charset="0"/>
              </a:rPr>
              <a:t>σε </a:t>
            </a:r>
            <a:r>
              <a:rPr lang="el-GR" sz="2400" dirty="0">
                <a:latin typeface="Comic Sans MS" pitchFamily="66" charset="0"/>
              </a:rPr>
              <a:t>άλλο κράτος μέλος </a:t>
            </a:r>
            <a:r>
              <a:rPr lang="el-GR" sz="2400" dirty="0" smtClean="0">
                <a:latin typeface="Comic Sans MS" pitchFamily="66" charset="0"/>
              </a:rPr>
              <a:t>ο οποίος </a:t>
            </a:r>
            <a:r>
              <a:rPr lang="el-GR" sz="2400" dirty="0">
                <a:latin typeface="Comic Sans MS" pitchFamily="66" charset="0"/>
              </a:rPr>
              <a:t>θα διέπεται από τη νομοθεσία αυτού του κράτους, ασκώντας και τη διαχείρισή του, με την προϋπόθεση ότι αυτή η εταιρία θα τηρεί τις διατάξεις των άρθρων </a:t>
            </a:r>
            <a:r>
              <a:rPr lang="el-GR" sz="2400" dirty="0" smtClean="0">
                <a:latin typeface="Comic Sans MS" pitchFamily="66" charset="0"/>
              </a:rPr>
              <a:t>125 ή </a:t>
            </a:r>
            <a:r>
              <a:rPr lang="el-GR" sz="2400" dirty="0">
                <a:latin typeface="Comic Sans MS" pitchFamily="66" charset="0"/>
              </a:rPr>
              <a:t>126, 129 και </a:t>
            </a:r>
            <a:r>
              <a:rPr lang="el-GR" sz="2400" dirty="0" smtClean="0">
                <a:latin typeface="Comic Sans MS" pitchFamily="66" charset="0"/>
              </a:rPr>
              <a:t>131.</a:t>
            </a:r>
          </a:p>
          <a:p>
            <a:pPr marL="0" indent="0" algn="just">
              <a:buNone/>
            </a:pPr>
            <a:endParaRPr lang="el-GR" sz="2400" dirty="0">
              <a:latin typeface="Comic Sans MS" pitchFamily="66" charset="0"/>
            </a:endParaRPr>
          </a:p>
          <a:p>
            <a:pPr marL="0" indent="0" algn="just">
              <a:buNone/>
            </a:pPr>
            <a:r>
              <a:rPr lang="el-GR" sz="2000" b="1" dirty="0" smtClean="0">
                <a:solidFill>
                  <a:srgbClr val="FF0000"/>
                </a:solidFill>
                <a:latin typeface="Arial Narrow" pitchFamily="34" charset="0"/>
              </a:rPr>
              <a:t>Άρθρο 127(1)</a:t>
            </a:r>
            <a:endParaRPr lang="el-GR" sz="2000" b="1" dirty="0" smtClean="0">
              <a:latin typeface="Arial Narrow" pitchFamily="34"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35</a:t>
            </a:fld>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9240" y="548991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9011982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8800" y="274638"/>
            <a:ext cx="7168000" cy="1322442"/>
          </a:xfrm>
        </p:spPr>
        <p:txBody>
          <a:bodyPr>
            <a:normAutofit fontScale="90000"/>
          </a:bodyPr>
          <a:lstStyle/>
          <a:p>
            <a:r>
              <a:rPr lang="el-GR" sz="3600" dirty="0" smtClean="0">
                <a:solidFill>
                  <a:srgbClr val="FF0000"/>
                </a:solidFill>
                <a:latin typeface="Comic Sans MS" pitchFamily="66" charset="0"/>
              </a:rPr>
              <a:t>Σύσταση ΟΣΕΚΑ σε άλλο Κράτος Μέλος από το Κράτος Μέλος </a:t>
            </a:r>
            <a:r>
              <a:rPr lang="el-GR" sz="2700" dirty="0" smtClean="0">
                <a:solidFill>
                  <a:srgbClr val="FF0000"/>
                </a:solidFill>
                <a:latin typeface="Comic Sans MS" pitchFamily="66" charset="0"/>
              </a:rPr>
              <a:t>καταγωγής</a:t>
            </a:r>
            <a:r>
              <a:rPr lang="el-GR" sz="3600" dirty="0" smtClean="0">
                <a:solidFill>
                  <a:srgbClr val="FF0000"/>
                </a:solidFill>
                <a:latin typeface="Comic Sans MS" pitchFamily="66" charset="0"/>
              </a:rPr>
              <a:t> της Εταιρείας Διαχείρισης - 2</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442470" y="1978731"/>
            <a:ext cx="7237310" cy="3663840"/>
          </a:xfrm>
        </p:spPr>
        <p:txBody>
          <a:bodyPr>
            <a:normAutofit/>
          </a:bodyPr>
          <a:lstStyle/>
          <a:p>
            <a:pPr marL="0" indent="0" algn="just">
              <a:buNone/>
            </a:pPr>
            <a:r>
              <a:rPr lang="el-GR" sz="2200" dirty="0">
                <a:latin typeface="Comic Sans MS" pitchFamily="66" charset="0"/>
              </a:rPr>
              <a:t>Εταιρία Διαχείρισης που κατάγεται από </a:t>
            </a:r>
            <a:r>
              <a:rPr lang="el-GR" sz="2200" dirty="0" smtClean="0">
                <a:latin typeface="Comic Sans MS" pitchFamily="66" charset="0"/>
              </a:rPr>
              <a:t>άλλο Κράτος Μέλος, </a:t>
            </a:r>
            <a:r>
              <a:rPr lang="el-GR" sz="2200" dirty="0">
                <a:latin typeface="Comic Sans MS" pitchFamily="66" charset="0"/>
              </a:rPr>
              <a:t>δύναται να </a:t>
            </a:r>
            <a:r>
              <a:rPr lang="el-GR" sz="2200" dirty="0" smtClean="0">
                <a:latin typeface="Comic Sans MS" pitchFamily="66" charset="0"/>
              </a:rPr>
              <a:t>ιδρύσει </a:t>
            </a:r>
            <a:r>
              <a:rPr lang="el-GR" sz="2200" dirty="0">
                <a:latin typeface="Comic Sans MS" pitchFamily="66" charset="0"/>
              </a:rPr>
              <a:t>ΟΣΕΚΑ </a:t>
            </a:r>
            <a:r>
              <a:rPr lang="el-GR" sz="2200" dirty="0" smtClean="0">
                <a:latin typeface="Comic Sans MS" pitchFamily="66" charset="0"/>
              </a:rPr>
              <a:t>στη Δημοκρατία, ο οποίος </a:t>
            </a:r>
            <a:r>
              <a:rPr lang="el-GR" sz="2200" dirty="0">
                <a:latin typeface="Comic Sans MS" pitchFamily="66" charset="0"/>
              </a:rPr>
              <a:t>θα διέπεται από τη νομοθεσία </a:t>
            </a:r>
            <a:r>
              <a:rPr lang="el-GR" sz="2200" dirty="0" smtClean="0">
                <a:latin typeface="Comic Sans MS" pitchFamily="66" charset="0"/>
              </a:rPr>
              <a:t>της Δημοκρατίας, </a:t>
            </a:r>
            <a:r>
              <a:rPr lang="el-GR" sz="2200" dirty="0">
                <a:latin typeface="Comic Sans MS" pitchFamily="66" charset="0"/>
              </a:rPr>
              <a:t>ασκώντας και τη διαχείρισή του, με την προϋπόθεση ότι αυτή η εταιρία θα τηρεί τις διατάξεις των άρθρων </a:t>
            </a:r>
            <a:r>
              <a:rPr lang="el-GR" sz="2200" dirty="0" smtClean="0">
                <a:latin typeface="Comic Sans MS" pitchFamily="66" charset="0"/>
              </a:rPr>
              <a:t>17 ή 18, 19 </a:t>
            </a:r>
            <a:r>
              <a:rPr lang="el-GR" sz="2200" dirty="0">
                <a:latin typeface="Comic Sans MS" pitchFamily="66" charset="0"/>
              </a:rPr>
              <a:t>και </a:t>
            </a:r>
            <a:r>
              <a:rPr lang="el-GR" sz="2200" dirty="0" smtClean="0">
                <a:latin typeface="Comic Sans MS" pitchFamily="66" charset="0"/>
              </a:rPr>
              <a:t>20 της Οδηγίας 2009/65/ΕΚ.</a:t>
            </a:r>
          </a:p>
          <a:p>
            <a:pPr marL="0" indent="0" algn="just">
              <a:buNone/>
            </a:pPr>
            <a:endParaRPr lang="el-GR" sz="2200" dirty="0">
              <a:latin typeface="Comic Sans MS" pitchFamily="66" charset="0"/>
            </a:endParaRPr>
          </a:p>
          <a:p>
            <a:pPr marL="0" indent="0" algn="just">
              <a:buNone/>
            </a:pPr>
            <a:r>
              <a:rPr lang="el-GR" sz="2200" dirty="0" smtClean="0">
                <a:solidFill>
                  <a:srgbClr val="FF0000"/>
                </a:solidFill>
                <a:latin typeface="Comic Sans MS" pitchFamily="66" charset="0"/>
              </a:rPr>
              <a:t>Άρθρο 127(2)</a:t>
            </a:r>
            <a:endParaRPr lang="en-US" sz="2200" dirty="0">
              <a:solidFill>
                <a:srgbClr val="FF0000"/>
              </a:solidFill>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36</a:t>
            </a:fld>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7590" y="526092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10421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smtClean="0">
                <a:solidFill>
                  <a:srgbClr val="FF0000"/>
                </a:solidFill>
                <a:latin typeface="Comic Sans MS" pitchFamily="66" charset="0"/>
              </a:rPr>
              <a:t/>
            </a:r>
            <a:br>
              <a:rPr lang="el-GR" sz="2800" dirty="0" smtClean="0">
                <a:solidFill>
                  <a:srgbClr val="FF0000"/>
                </a:solidFill>
                <a:latin typeface="Comic Sans MS" pitchFamily="66" charset="0"/>
              </a:rPr>
            </a:br>
            <a:r>
              <a:rPr lang="el-GR" sz="2800" dirty="0" smtClean="0">
                <a:solidFill>
                  <a:srgbClr val="FF0000"/>
                </a:solidFill>
                <a:latin typeface="Comic Sans MS" pitchFamily="66" charset="0"/>
              </a:rPr>
              <a:t>Εποπτεία Εταιρειών </a:t>
            </a:r>
            <a:r>
              <a:rPr lang="el-GR" sz="2800" dirty="0">
                <a:solidFill>
                  <a:srgbClr val="FF0000"/>
                </a:solidFill>
                <a:latin typeface="Comic Sans MS" pitchFamily="66" charset="0"/>
              </a:rPr>
              <a:t>Διαχείρισης </a:t>
            </a:r>
            <a:r>
              <a:rPr lang="el-GR" sz="2800" dirty="0" smtClean="0">
                <a:solidFill>
                  <a:srgbClr val="FF0000"/>
                </a:solidFill>
                <a:latin typeface="Comic Sans MS" pitchFamily="66" charset="0"/>
              </a:rPr>
              <a:t>κατά </a:t>
            </a:r>
            <a:r>
              <a:rPr lang="el-GR" sz="2800" dirty="0">
                <a:solidFill>
                  <a:srgbClr val="FF0000"/>
                </a:solidFill>
                <a:latin typeface="Comic Sans MS" pitchFamily="66" charset="0"/>
              </a:rPr>
              <a:t>τη διασυνοριακή άσκηση συλλογικής διαχείρισης</a:t>
            </a:r>
            <a:r>
              <a:rPr lang="en-US" dirty="0" smtClean="0"/>
              <a:t/>
            </a:r>
            <a:br>
              <a:rPr lang="en-US" dirty="0" smtClean="0"/>
            </a:br>
            <a:endParaRPr lang="en-US" dirty="0"/>
          </a:p>
        </p:txBody>
      </p:sp>
      <p:sp>
        <p:nvSpPr>
          <p:cNvPr id="3" name="Content Placeholder 2"/>
          <p:cNvSpPr>
            <a:spLocks noGrp="1"/>
          </p:cNvSpPr>
          <p:nvPr>
            <p:ph idx="4294967295"/>
          </p:nvPr>
        </p:nvSpPr>
        <p:spPr>
          <a:xfrm>
            <a:off x="1442470" y="1444421"/>
            <a:ext cx="7244330" cy="4045489"/>
          </a:xfrm>
        </p:spPr>
        <p:txBody>
          <a:bodyPr>
            <a:normAutofit fontScale="85000" lnSpcReduction="10000"/>
          </a:bodyPr>
          <a:lstStyle/>
          <a:p>
            <a:pPr marL="0" indent="0" algn="just">
              <a:buNone/>
            </a:pPr>
            <a:r>
              <a:rPr lang="el-GR" sz="2400" dirty="0" smtClean="0">
                <a:latin typeface="Comic Sans MS" pitchFamily="66" charset="0"/>
              </a:rPr>
              <a:t>Εταιρεία </a:t>
            </a:r>
            <a:r>
              <a:rPr lang="el-GR" sz="2400" dirty="0">
                <a:latin typeface="Comic Sans MS" pitchFamily="66" charset="0"/>
              </a:rPr>
              <a:t>Διαχείρισης η οποία κατάγεται από τη Δημοκρατία και ασκεί τη διασυνοριακή δραστηριότητα συλλογικής διαχείρισης χαρτοφυλακίων σε άλλο κράτος μέλος με τους όρους είτε του άρθρου 125 είτε του άρθρου </a:t>
            </a:r>
            <a:r>
              <a:rPr lang="el-GR" sz="2400" dirty="0" smtClean="0">
                <a:latin typeface="Comic Sans MS" pitchFamily="66" charset="0"/>
              </a:rPr>
              <a:t>126:</a:t>
            </a:r>
            <a:endParaRPr lang="en-US" sz="2400" dirty="0" smtClean="0">
              <a:latin typeface="Comic Sans MS" pitchFamily="66" charset="0"/>
            </a:endParaRPr>
          </a:p>
          <a:p>
            <a:pPr marL="0" indent="0" algn="just">
              <a:buNone/>
            </a:pPr>
            <a:endParaRPr lang="el-GR" sz="2400" dirty="0" smtClean="0">
              <a:latin typeface="Comic Sans MS" pitchFamily="66" charset="0"/>
            </a:endParaRPr>
          </a:p>
          <a:p>
            <a:pPr algn="just"/>
            <a:r>
              <a:rPr lang="el-GR" sz="2400" dirty="0" smtClean="0">
                <a:latin typeface="Comic Sans MS" pitchFamily="66" charset="0"/>
              </a:rPr>
              <a:t>Τηρεί </a:t>
            </a:r>
            <a:r>
              <a:rPr lang="el-GR" sz="2400" dirty="0">
                <a:latin typeface="Comic Sans MS" pitchFamily="66" charset="0"/>
              </a:rPr>
              <a:t>τις διατάξεις του Νόμου, σχετικά με την οργάνωσή της, συμπεριλαμβανομένων των ρυθμίσεων για την ανάθεση καθηκόντων, για τις διαδικασίες διαχείρισης κινδύνων, για την προληπτική εποπτεία, για τις διαδικασίες που αναφέρονται στα εδάφια (2) και (4) του άρθρου 112 και των υποχρεώσεων υποβολής εκθέσεων από την </a:t>
            </a:r>
            <a:r>
              <a:rPr lang="el-GR" sz="2400" dirty="0" smtClean="0">
                <a:latin typeface="Comic Sans MS" pitchFamily="66" charset="0"/>
              </a:rPr>
              <a:t>Εταιρεία </a:t>
            </a:r>
            <a:r>
              <a:rPr lang="el-GR" sz="2400" dirty="0">
                <a:latin typeface="Comic Sans MS" pitchFamily="66" charset="0"/>
              </a:rPr>
              <a:t>Διαχείρισης, εποπτεύεται δε για την τήρηση των ανωτέρω διατάξεων από την Επιτροπή Κεφαλαιαγοράς</a:t>
            </a:r>
            <a:r>
              <a:rPr lang="el-GR" sz="2400" dirty="0" smtClean="0">
                <a:latin typeface="Comic Sans MS" pitchFamily="66" charset="0"/>
              </a:rPr>
              <a:t>.</a:t>
            </a:r>
          </a:p>
          <a:p>
            <a:pPr marL="0" indent="0" algn="just">
              <a:buNone/>
            </a:pPr>
            <a:endParaRPr lang="el-GR" sz="2400" dirty="0">
              <a:latin typeface="Comic Sans MS" pitchFamily="66" charset="0"/>
            </a:endParaRPr>
          </a:p>
          <a:p>
            <a:pPr marL="0" indent="0" algn="just">
              <a:buNone/>
            </a:pPr>
            <a:endParaRPr lang="en-US" sz="24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37</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4930" y="5472898"/>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6618903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solidFill>
                  <a:srgbClr val="FF0000"/>
                </a:solidFill>
                <a:latin typeface="Comic Sans MS" pitchFamily="66" charset="0"/>
              </a:rPr>
              <a:t/>
            </a:r>
            <a:br>
              <a:rPr lang="el-GR" sz="3200" dirty="0" smtClean="0">
                <a:solidFill>
                  <a:srgbClr val="FF0000"/>
                </a:solidFill>
                <a:latin typeface="Comic Sans MS" pitchFamily="66" charset="0"/>
              </a:rPr>
            </a:br>
            <a:r>
              <a:rPr lang="el-GR" sz="2800" dirty="0" smtClean="0">
                <a:solidFill>
                  <a:srgbClr val="FF0000"/>
                </a:solidFill>
                <a:latin typeface="Comic Sans MS" pitchFamily="66" charset="0"/>
              </a:rPr>
              <a:t>Εποπτεία </a:t>
            </a:r>
            <a:r>
              <a:rPr lang="el-GR" sz="2800" dirty="0">
                <a:solidFill>
                  <a:srgbClr val="FF0000"/>
                </a:solidFill>
                <a:latin typeface="Comic Sans MS" pitchFamily="66" charset="0"/>
              </a:rPr>
              <a:t>Εταιρειών Διαχείρισης κατά τη διασυνοριακή άσκηση συλλογικής διαχείρισης</a:t>
            </a:r>
            <a:r>
              <a:rPr lang="en-US" dirty="0" smtClean="0"/>
              <a:t/>
            </a:r>
            <a:br>
              <a:rPr lang="en-US" dirty="0" smtClean="0"/>
            </a:br>
            <a:endParaRPr lang="en-US" dirty="0"/>
          </a:p>
        </p:txBody>
      </p:sp>
      <p:sp>
        <p:nvSpPr>
          <p:cNvPr id="3" name="Content Placeholder 2"/>
          <p:cNvSpPr>
            <a:spLocks noGrp="1"/>
          </p:cNvSpPr>
          <p:nvPr>
            <p:ph idx="4294967295"/>
          </p:nvPr>
        </p:nvSpPr>
        <p:spPr>
          <a:xfrm>
            <a:off x="1595130" y="1600201"/>
            <a:ext cx="7091670" cy="3737049"/>
          </a:xfrm>
        </p:spPr>
        <p:txBody>
          <a:bodyPr>
            <a:normAutofit fontScale="77500" lnSpcReduction="20000"/>
          </a:bodyPr>
          <a:lstStyle/>
          <a:p>
            <a:pPr algn="just">
              <a:buFont typeface="Arial" pitchFamily="34" charset="0"/>
              <a:buChar char="•"/>
            </a:pPr>
            <a:r>
              <a:rPr lang="el-GR" sz="2800" dirty="0">
                <a:latin typeface="Comic Sans MS" pitchFamily="66" charset="0"/>
              </a:rPr>
              <a:t>υπόκειται στην εποπτεία των αρμόδιων αρχών του κράτους μέλους καταγωγής του ΟΣΕΚΑ, ως προς την τήρηση των κανόνων και </a:t>
            </a:r>
            <a:r>
              <a:rPr lang="el-GR" sz="2800" dirty="0" smtClean="0">
                <a:latin typeface="Comic Sans MS" pitchFamily="66" charset="0"/>
              </a:rPr>
              <a:t>διατάξεων</a:t>
            </a:r>
            <a:r>
              <a:rPr lang="el-GR" sz="2800" dirty="0">
                <a:latin typeface="Comic Sans MS" pitchFamily="66" charset="0"/>
              </a:rPr>
              <a:t> </a:t>
            </a:r>
            <a:r>
              <a:rPr lang="el-GR" sz="2800" dirty="0" smtClean="0">
                <a:latin typeface="Comic Sans MS" pitchFamily="66" charset="0"/>
              </a:rPr>
              <a:t>της </a:t>
            </a:r>
            <a:r>
              <a:rPr lang="el-GR" sz="2800" dirty="0">
                <a:latin typeface="Comic Sans MS" pitchFamily="66" charset="0"/>
              </a:rPr>
              <a:t>νομοθεσίας του κράτους μέλους καταγωγής του ΟΣΕΚΑ σχετικά με τη σύσταση και τη λειτουργία του </a:t>
            </a:r>
            <a:r>
              <a:rPr lang="el-GR" sz="2800" dirty="0" smtClean="0">
                <a:latin typeface="Comic Sans MS" pitchFamily="66" charset="0"/>
              </a:rPr>
              <a:t>ΟΣΕΚΑ και ως προς τις </a:t>
            </a:r>
            <a:r>
              <a:rPr lang="el-GR" sz="2800" dirty="0">
                <a:latin typeface="Comic Sans MS" pitchFamily="66" charset="0"/>
              </a:rPr>
              <a:t>διατάξεις του κανονισμού ή των καταστατικών εγγράφων του ΟΣΕΚΑ και τους όρους που περιέχονται στο ενημερωτικό του δελτίο και στις βασικές πληροφορίες προς τους επενδυτές του άρθρου 78 οδηγίας 2009/65/ΕΚ, οι οποίοι πρέπει να είναι σύμφωνοι </a:t>
            </a:r>
            <a:r>
              <a:rPr lang="el-GR" sz="2800" dirty="0" smtClean="0">
                <a:latin typeface="Comic Sans MS" pitchFamily="66" charset="0"/>
              </a:rPr>
              <a:t>με τους </a:t>
            </a:r>
            <a:r>
              <a:rPr lang="el-GR" sz="2800" dirty="0">
                <a:latin typeface="Comic Sans MS" pitchFamily="66" charset="0"/>
              </a:rPr>
              <a:t>κανόνες που ισχύουν στο κράτος μέλος καταγωγής του ΟΣΕΚΑ.</a:t>
            </a:r>
            <a:endParaRPr lang="en-US" sz="28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38</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4930" y="533725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5791397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dirty="0">
                <a:solidFill>
                  <a:srgbClr val="FF0000"/>
                </a:solidFill>
                <a:latin typeface="Comic Sans MS" pitchFamily="66" charset="0"/>
              </a:rPr>
              <a:t>Διάθεση μεριδίων ΟΣΕΚΑ χωρίς υποκατάστημα ή χωρίς χρήση του καθεστώτος ελεύθερης παροχής υπηρεσιών</a:t>
            </a:r>
            <a:endParaRPr lang="en-US" sz="2400" dirty="0">
              <a:solidFill>
                <a:srgbClr val="FF0000"/>
              </a:solidFill>
              <a:latin typeface="Comic Sans MS" pitchFamily="66" charset="0"/>
            </a:endParaRPr>
          </a:p>
        </p:txBody>
      </p:sp>
      <p:sp>
        <p:nvSpPr>
          <p:cNvPr id="3" name="Content Placeholder 2"/>
          <p:cNvSpPr>
            <a:spLocks noGrp="1"/>
          </p:cNvSpPr>
          <p:nvPr>
            <p:ph idx="4294967295"/>
          </p:nvPr>
        </p:nvSpPr>
        <p:spPr>
          <a:xfrm>
            <a:off x="1747790" y="1749740"/>
            <a:ext cx="6640710" cy="3969160"/>
          </a:xfrm>
        </p:spPr>
        <p:txBody>
          <a:bodyPr>
            <a:normAutofit fontScale="92500" lnSpcReduction="10000"/>
          </a:bodyPr>
          <a:lstStyle/>
          <a:p>
            <a:pPr marL="0" indent="0" algn="just">
              <a:buNone/>
            </a:pPr>
            <a:r>
              <a:rPr lang="el-GR" sz="2400" dirty="0">
                <a:latin typeface="Comic Sans MS" pitchFamily="66" charset="0"/>
              </a:rPr>
              <a:t>Εάν Εταιρία Διαχείρισης που κατάγεται από τη Δημοκρατία, προτίθεται να διαθέτει μερίδια ΟΣΕΚΑ τον οποίο διαχειρίζεται και ο οποίος κατάγεται από </a:t>
            </a:r>
            <a:r>
              <a:rPr lang="el-GR" sz="2400" dirty="0" smtClean="0">
                <a:latin typeface="Comic Sans MS" pitchFamily="66" charset="0"/>
              </a:rPr>
              <a:t>την δημοκρατία ή άλλο </a:t>
            </a:r>
            <a:r>
              <a:rPr lang="el-GR" sz="2400" dirty="0">
                <a:latin typeface="Comic Sans MS" pitchFamily="66" charset="0"/>
              </a:rPr>
              <a:t>κράτος μέλος, στο έδαφος κράτους μέλους άλλου από τη Δημοκρατία, χωρίς αυτή η εταιρία να ιδρύει υποκατάστημα και να ασκεί άλλη δραστηριότητα ή να παρέχει άλλες υπηρεσίες στο έδαφος αυτού του τελευταίου κράτους, αυτή η διάθεση υπόκειται μόνο στις διατάξεις του κεφαλαίου ΧΙ της Οδηγίας </a:t>
            </a:r>
            <a:r>
              <a:rPr lang="el-GR" sz="2400" dirty="0" smtClean="0">
                <a:latin typeface="Comic Sans MS" pitchFamily="66" charset="0"/>
              </a:rPr>
              <a:t>2009/65/ΕΚ (Κεφάλαιο 4, Υποκεφάλαιο 2)	</a:t>
            </a:r>
          </a:p>
          <a:p>
            <a:pPr marL="0" indent="0" algn="just">
              <a:buNone/>
            </a:pPr>
            <a:r>
              <a:rPr lang="el-GR" sz="2400" dirty="0">
                <a:latin typeface="Comic Sans MS" pitchFamily="66" charset="0"/>
              </a:rPr>
              <a:t>	</a:t>
            </a:r>
            <a:r>
              <a:rPr lang="el-GR" sz="2400" dirty="0" smtClean="0">
                <a:latin typeface="Comic Sans MS" pitchFamily="66" charset="0"/>
              </a:rPr>
              <a:t>			</a:t>
            </a:r>
            <a:endParaRPr lang="en-US" sz="2400" dirty="0">
              <a:latin typeface="Comic Sans MS" pitchFamily="66"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39</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25375" y="541358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74971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smtClean="0">
                <a:solidFill>
                  <a:srgbClr val="FF0000"/>
                </a:solidFill>
                <a:latin typeface="Comic Sans MS" pitchFamily="66" charset="0"/>
              </a:rPr>
              <a:t>Υποβολή αίτησης για χορήγηση άδειας λειτουργίας ΟΣΕΚΑ - 1</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137150" y="1520750"/>
            <a:ext cx="7549650" cy="4959630"/>
          </a:xfrm>
        </p:spPr>
        <p:txBody>
          <a:bodyPr>
            <a:normAutofit/>
          </a:bodyPr>
          <a:lstStyle/>
          <a:p>
            <a:pPr marL="0" indent="0">
              <a:buNone/>
            </a:pPr>
            <a:r>
              <a:rPr lang="el-GR" sz="2200" dirty="0" smtClean="0">
                <a:latin typeface="Comic Sans MS" pitchFamily="66" charset="0"/>
              </a:rPr>
              <a:t>Υποβάλλονται στην Επιτροπή:</a:t>
            </a:r>
            <a:endParaRPr lang="en-US" sz="2200" dirty="0" smtClean="0">
              <a:latin typeface="Comic Sans MS" pitchFamily="66" charset="0"/>
            </a:endParaRPr>
          </a:p>
          <a:p>
            <a:pPr marL="0" indent="0">
              <a:buNone/>
            </a:pPr>
            <a:endParaRPr lang="el-GR" sz="2200" dirty="0" smtClean="0">
              <a:latin typeface="Comic Sans MS" pitchFamily="66" charset="0"/>
            </a:endParaRPr>
          </a:p>
          <a:p>
            <a:pPr algn="just"/>
            <a:r>
              <a:rPr lang="el-GR" sz="2200" dirty="0" smtClean="0">
                <a:latin typeface="Comic Sans MS" pitchFamily="66" charset="0"/>
              </a:rPr>
              <a:t>Έντυπο αίτησης </a:t>
            </a:r>
            <a:r>
              <a:rPr lang="el-GR" sz="2200" dirty="0" smtClean="0">
                <a:solidFill>
                  <a:srgbClr val="FF0000"/>
                </a:solidFill>
                <a:latin typeface="Comic Sans MS" pitchFamily="66" charset="0"/>
              </a:rPr>
              <a:t>Ε78-2012-05*</a:t>
            </a:r>
            <a:r>
              <a:rPr lang="el-GR" sz="2200" dirty="0" smtClean="0">
                <a:latin typeface="Comic Sans MS" pitchFamily="66" charset="0"/>
              </a:rPr>
              <a:t> υπογραμμένο από τα μέλη του Διοικητικού Συμβουλίου της αιτήτριας</a:t>
            </a:r>
            <a:endParaRPr lang="en-US" sz="2200" dirty="0" smtClean="0">
              <a:latin typeface="Comic Sans MS" pitchFamily="66" charset="0"/>
            </a:endParaRPr>
          </a:p>
          <a:p>
            <a:pPr algn="just"/>
            <a:endParaRPr lang="el-GR" sz="2200" dirty="0" smtClean="0">
              <a:latin typeface="Comic Sans MS" pitchFamily="66" charset="0"/>
            </a:endParaRPr>
          </a:p>
          <a:p>
            <a:pPr algn="just"/>
            <a:r>
              <a:rPr lang="el-GR" sz="2200" dirty="0" smtClean="0">
                <a:latin typeface="Comic Sans MS" pitchFamily="66" charset="0"/>
              </a:rPr>
              <a:t>Δήλωση για την ανάληψη υποχρέωσης καταβολής του αρχικού ενεργητικού του Αμοιβαίου Κεφαλαίου</a:t>
            </a:r>
            <a:r>
              <a:rPr lang="en-US" sz="2200" dirty="0" smtClean="0">
                <a:latin typeface="Comic Sans MS" pitchFamily="66" charset="0"/>
              </a:rPr>
              <a:t> (</a:t>
            </a:r>
            <a:r>
              <a:rPr lang="en-US" sz="2200" dirty="0" smtClean="0">
                <a:solidFill>
                  <a:srgbClr val="FF0000"/>
                </a:solidFill>
                <a:latin typeface="Comic Sans MS" pitchFamily="66" charset="0"/>
              </a:rPr>
              <a:t>€200.000</a:t>
            </a:r>
            <a:r>
              <a:rPr lang="en-US" sz="2200" dirty="0" smtClean="0">
                <a:latin typeface="Comic Sans MS" pitchFamily="66" charset="0"/>
              </a:rPr>
              <a:t>)</a:t>
            </a:r>
            <a:r>
              <a:rPr lang="el-GR" sz="2200" dirty="0" smtClean="0">
                <a:latin typeface="Comic Sans MS" pitchFamily="66" charset="0"/>
              </a:rPr>
              <a:t> σε μετρητά</a:t>
            </a:r>
          </a:p>
          <a:p>
            <a:pPr marL="0" indent="0" algn="just">
              <a:buNone/>
            </a:pPr>
            <a:endParaRPr lang="el-GR" sz="2200" i="1" dirty="0" smtClean="0">
              <a:solidFill>
                <a:srgbClr val="FF0000"/>
              </a:solidFill>
              <a:latin typeface="Comic Sans MS" pitchFamily="66" charset="0"/>
            </a:endParaRPr>
          </a:p>
          <a:p>
            <a:pPr marL="0" indent="0" algn="just">
              <a:buNone/>
            </a:pPr>
            <a:r>
              <a:rPr lang="el-GR" sz="1400" b="1" dirty="0" smtClean="0">
                <a:solidFill>
                  <a:srgbClr val="FF0000"/>
                </a:solidFill>
                <a:latin typeface="Arial Narrow" pitchFamily="34" charset="0"/>
              </a:rPr>
              <a:t>Άρθρο 8(2) </a:t>
            </a:r>
          </a:p>
          <a:p>
            <a:pPr marL="0" indent="0" algn="just">
              <a:buNone/>
            </a:pPr>
            <a:r>
              <a:rPr lang="el-GR" sz="1400" b="1" dirty="0" smtClean="0">
                <a:solidFill>
                  <a:srgbClr val="FF0000"/>
                </a:solidFill>
                <a:latin typeface="Arial Narrow" pitchFamily="34" charset="0"/>
              </a:rPr>
              <a:t>*Παράρτημα Ι της ΟΔ78-2012-07</a:t>
            </a:r>
          </a:p>
          <a:p>
            <a:pPr>
              <a:buNone/>
            </a:pPr>
            <a:endParaRPr lang="el-GR" dirty="0" smtClean="0"/>
          </a:p>
          <a:p>
            <a:pPr>
              <a:buFont typeface="Wingdings" pitchFamily="2" charset="2"/>
              <a:buChar char="v"/>
            </a:pPr>
            <a:endParaRPr lang="el-GR" dirty="0" smtClean="0"/>
          </a:p>
          <a:p>
            <a:pPr>
              <a:buFont typeface="Wingdings" pitchFamily="2" charset="2"/>
              <a:buChar char="v"/>
            </a:pPr>
            <a:endParaRPr lang="en-US" dirty="0" smtClean="0"/>
          </a:p>
          <a:p>
            <a:endParaRPr lang="en-US" dirty="0"/>
          </a:p>
        </p:txBody>
      </p:sp>
      <p:sp>
        <p:nvSpPr>
          <p:cNvPr id="8" name="Slide Number Placeholder 7"/>
          <p:cNvSpPr>
            <a:spLocks noGrp="1"/>
          </p:cNvSpPr>
          <p:nvPr>
            <p:ph type="sldNum" sz="quarter" idx="12"/>
          </p:nvPr>
        </p:nvSpPr>
        <p:spPr/>
        <p:txBody>
          <a:bodyPr/>
          <a:lstStyle/>
          <a:p>
            <a:fld id="{B6F15528-21DE-4FAA-801E-634DDDAF4B2B}" type="slidenum">
              <a:rPr lang="en-US" smtClean="0"/>
              <a:pPr/>
              <a:t>4</a:t>
            </a:fld>
            <a:endParaRPr lang="en-US"/>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6580" y="526092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0946925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pic>
        <p:nvPicPr>
          <p:cNvPr id="1028" name="Picture 4" descr="C:\Users\EPaoulli\AppData\Local\Microsoft\Windows\Temporary Internet Files\Content.IE5\1GPHIAGY\MC900104786[1].wmf"/>
          <p:cNvPicPr>
            <a:picLocks noChangeAspect="1" noChangeArrowheads="1"/>
          </p:cNvPicPr>
          <p:nvPr/>
        </p:nvPicPr>
        <p:blipFill>
          <a:blip r:embed="rId2" cstate="print"/>
          <a:srcRect/>
          <a:stretch>
            <a:fillRect/>
          </a:stretch>
        </p:blipFill>
        <p:spPr bwMode="auto">
          <a:xfrm>
            <a:off x="1442470" y="986440"/>
            <a:ext cx="7022360" cy="470886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0820" y="375800"/>
            <a:ext cx="7938320" cy="992290"/>
          </a:xfrm>
        </p:spPr>
        <p:txBody>
          <a:bodyPr>
            <a:noAutofit/>
          </a:bodyPr>
          <a:lstStyle/>
          <a:p>
            <a:r>
              <a:rPr lang="el-GR" sz="3200" dirty="0">
                <a:solidFill>
                  <a:srgbClr val="FF0000"/>
                </a:solidFill>
                <a:latin typeface="Comic Sans MS" pitchFamily="66" charset="0"/>
              </a:rPr>
              <a:t>Υποβολή αίτησης για χορήγηση άδειας λειτουργίας ΟΣΕΚΑ - </a:t>
            </a:r>
            <a:r>
              <a:rPr lang="el-GR" sz="3200" dirty="0" smtClean="0">
                <a:solidFill>
                  <a:srgbClr val="FF0000"/>
                </a:solidFill>
                <a:latin typeface="Comic Sans MS" pitchFamily="66" charset="0"/>
              </a:rPr>
              <a:t>2</a:t>
            </a:r>
            <a:endParaRPr lang="en-GB" sz="3200" dirty="0"/>
          </a:p>
        </p:txBody>
      </p:sp>
      <p:sp>
        <p:nvSpPr>
          <p:cNvPr id="2" name="Content Placeholder 1"/>
          <p:cNvSpPr>
            <a:spLocks noGrp="1"/>
          </p:cNvSpPr>
          <p:nvPr>
            <p:ph idx="4294967295"/>
          </p:nvPr>
        </p:nvSpPr>
        <p:spPr>
          <a:xfrm>
            <a:off x="1137150" y="1749740"/>
            <a:ext cx="7549650" cy="4885120"/>
          </a:xfrm>
        </p:spPr>
        <p:txBody>
          <a:bodyPr>
            <a:normAutofit/>
          </a:bodyPr>
          <a:lstStyle/>
          <a:p>
            <a:pPr algn="just"/>
            <a:r>
              <a:rPr lang="el-GR" sz="2600" dirty="0" smtClean="0">
                <a:latin typeface="Comic Sans MS" pitchFamily="66" charset="0"/>
              </a:rPr>
              <a:t>την επωνυμία της Εταιρ</a:t>
            </a:r>
            <a:r>
              <a:rPr lang="el-GR" sz="2600" dirty="0">
                <a:latin typeface="Comic Sans MS" pitchFamily="66" charset="0"/>
              </a:rPr>
              <a:t>ε</a:t>
            </a:r>
            <a:r>
              <a:rPr lang="el-GR" sz="2600" dirty="0" smtClean="0">
                <a:latin typeface="Comic Sans MS" pitchFamily="66" charset="0"/>
              </a:rPr>
              <a:t>ίας Διαχείρισης και του Θεματοφύλακα του Αμοιβαίου Κεφαλαίου</a:t>
            </a:r>
            <a:endParaRPr lang="en-US" sz="2600" dirty="0" smtClean="0">
              <a:latin typeface="Comic Sans MS" pitchFamily="66" charset="0"/>
            </a:endParaRPr>
          </a:p>
          <a:p>
            <a:pPr algn="just">
              <a:buNone/>
            </a:pPr>
            <a:endParaRPr lang="en-GB" sz="2600" dirty="0" smtClean="0">
              <a:latin typeface="Comic Sans MS" pitchFamily="66" charset="0"/>
            </a:endParaRPr>
          </a:p>
          <a:p>
            <a:pPr algn="just"/>
            <a:r>
              <a:rPr lang="el-GR" sz="2600" dirty="0" smtClean="0">
                <a:latin typeface="Comic Sans MS" pitchFamily="66" charset="0"/>
              </a:rPr>
              <a:t>τα στοιχεία των προσώπων που κατονομάζονται ως διευθύνοντες την Εταιρία Διαχείρισης και το Θεματοφύλακα και που θα είναι υπεύθυνα για την παρακολούθηση της δραστηριότητας του Αμοιβαίου Κεφαλαίου</a:t>
            </a:r>
          </a:p>
          <a:p>
            <a:pPr marL="0" indent="0" algn="just">
              <a:buNone/>
            </a:pPr>
            <a:endParaRPr lang="el-GR" sz="3000" dirty="0" smtClean="0">
              <a:latin typeface="Comic Sans MS" pitchFamily="66" charset="0"/>
            </a:endParaRPr>
          </a:p>
          <a:p>
            <a:pPr marL="0" indent="0" algn="just">
              <a:buNone/>
            </a:pPr>
            <a:r>
              <a:rPr lang="el-GR" sz="1600" b="1" dirty="0" smtClean="0">
                <a:solidFill>
                  <a:srgbClr val="FF0000"/>
                </a:solidFill>
                <a:latin typeface="Arial Narrow" pitchFamily="34" charset="0"/>
              </a:rPr>
              <a:t>Άρθρο 8(2)</a:t>
            </a:r>
            <a:endParaRPr lang="el-GR" sz="1600" b="1" dirty="0">
              <a:solidFill>
                <a:srgbClr val="FF0000"/>
              </a:solidFill>
              <a:latin typeface="Arial Narrow" pitchFamily="34" charset="0"/>
            </a:endParaRPr>
          </a:p>
          <a:p>
            <a:pPr marL="0" indent="0" algn="just">
              <a:buNone/>
            </a:pPr>
            <a:endParaRPr lang="en-US" sz="3000" dirty="0" smtClean="0">
              <a:latin typeface="Comic Sans MS" pitchFamily="66" charset="0"/>
            </a:endParaRPr>
          </a:p>
          <a:p>
            <a:endParaRPr lang="el-GR"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5</a:t>
            </a:fld>
            <a:endParaRPr lang="en-US"/>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48991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150" y="274638"/>
            <a:ext cx="7709330" cy="1093452"/>
          </a:xfrm>
        </p:spPr>
        <p:txBody>
          <a:bodyPr>
            <a:normAutofit fontScale="90000"/>
          </a:bodyPr>
          <a:lstStyle/>
          <a:p>
            <a:r>
              <a:rPr lang="el-GR" sz="3600" dirty="0">
                <a:solidFill>
                  <a:srgbClr val="FF0000"/>
                </a:solidFill>
                <a:latin typeface="Comic Sans MS" pitchFamily="66" charset="0"/>
              </a:rPr>
              <a:t>Υποβολή αίτησης για χορήγηση άδειας λειτουργίας ΟΣΕΚΑ - </a:t>
            </a:r>
            <a:r>
              <a:rPr lang="el-GR" sz="3600" dirty="0" smtClean="0">
                <a:solidFill>
                  <a:srgbClr val="FF0000"/>
                </a:solidFill>
                <a:latin typeface="Comic Sans MS" pitchFamily="66" charset="0"/>
              </a:rPr>
              <a:t>3</a:t>
            </a:r>
            <a:endParaRPr lang="en-US" sz="3600" dirty="0">
              <a:solidFill>
                <a:srgbClr val="FF0000"/>
              </a:solidFill>
              <a:latin typeface="Comic Sans MS" pitchFamily="66" charset="0"/>
            </a:endParaRPr>
          </a:p>
        </p:txBody>
      </p:sp>
      <p:sp>
        <p:nvSpPr>
          <p:cNvPr id="3" name="Content Placeholder 2"/>
          <p:cNvSpPr>
            <a:spLocks noGrp="1"/>
          </p:cNvSpPr>
          <p:nvPr>
            <p:ph idx="4294967295"/>
          </p:nvPr>
        </p:nvSpPr>
        <p:spPr>
          <a:xfrm>
            <a:off x="1213480" y="1600201"/>
            <a:ext cx="7473320" cy="4881999"/>
          </a:xfrm>
        </p:spPr>
        <p:txBody>
          <a:bodyPr>
            <a:normAutofit fontScale="70000" lnSpcReduction="20000"/>
          </a:bodyPr>
          <a:lstStyle/>
          <a:p>
            <a:pPr algn="just"/>
            <a:r>
              <a:rPr lang="el-GR" sz="3100" dirty="0">
                <a:latin typeface="Comic Sans MS" pitchFamily="66" charset="0"/>
              </a:rPr>
              <a:t>δήλωση του Θεματοφύλακα ότι δέχεται να ασκεί καθήκοντα Θεματοφύλακα του Αμοιβαίου Κεφαλαίου κατά τα οριζόμενα στο </a:t>
            </a:r>
            <a:r>
              <a:rPr lang="el-GR" sz="3100" dirty="0" smtClean="0">
                <a:latin typeface="Comic Sans MS" pitchFamily="66" charset="0"/>
              </a:rPr>
              <a:t>Νόμο</a:t>
            </a:r>
            <a:endParaRPr lang="en-US" sz="3100" dirty="0" smtClean="0">
              <a:latin typeface="Comic Sans MS" pitchFamily="66" charset="0"/>
            </a:endParaRPr>
          </a:p>
          <a:p>
            <a:pPr algn="just">
              <a:buNone/>
            </a:pPr>
            <a:endParaRPr lang="en-US" sz="3100" dirty="0">
              <a:latin typeface="Comic Sans MS" pitchFamily="66" charset="0"/>
            </a:endParaRPr>
          </a:p>
          <a:p>
            <a:pPr algn="just"/>
            <a:r>
              <a:rPr lang="el-GR" sz="3100" dirty="0">
                <a:latin typeface="Comic Sans MS" pitchFamily="66" charset="0"/>
              </a:rPr>
              <a:t>σχέδιο κανονισμού του Αμοιβαίου Κεφαλαίου, υπογεγραμμένο από την Εταιρία Διαχείρισης και το </a:t>
            </a:r>
            <a:r>
              <a:rPr lang="el-GR" sz="3100" dirty="0" smtClean="0">
                <a:latin typeface="Comic Sans MS" pitchFamily="66" charset="0"/>
              </a:rPr>
              <a:t>Θεματοφύλακα</a:t>
            </a:r>
            <a:endParaRPr lang="en-US" sz="3100" dirty="0" smtClean="0">
              <a:latin typeface="Comic Sans MS" pitchFamily="66" charset="0"/>
            </a:endParaRPr>
          </a:p>
          <a:p>
            <a:pPr algn="just">
              <a:buNone/>
            </a:pPr>
            <a:endParaRPr lang="en-US" sz="3100" dirty="0">
              <a:latin typeface="Comic Sans MS" pitchFamily="66" charset="0"/>
            </a:endParaRPr>
          </a:p>
          <a:p>
            <a:pPr algn="just"/>
            <a:r>
              <a:rPr lang="el-GR" sz="3100" dirty="0">
                <a:latin typeface="Comic Sans MS" pitchFamily="66" charset="0"/>
              </a:rPr>
              <a:t>σχέδιο ενημερωτικού δελτίου του Αμοιβαίου Κεφαλαίου </a:t>
            </a:r>
            <a:r>
              <a:rPr lang="el-GR" sz="3100" dirty="0" smtClean="0">
                <a:latin typeface="Comic Sans MS" pitchFamily="66" charset="0"/>
              </a:rPr>
              <a:t>και</a:t>
            </a:r>
            <a:endParaRPr lang="en-US" sz="3100" dirty="0" smtClean="0">
              <a:latin typeface="Comic Sans MS" pitchFamily="66" charset="0"/>
            </a:endParaRPr>
          </a:p>
          <a:p>
            <a:pPr algn="just"/>
            <a:endParaRPr lang="el-GR" sz="3100" dirty="0">
              <a:latin typeface="Comic Sans MS" pitchFamily="66" charset="0"/>
            </a:endParaRPr>
          </a:p>
          <a:p>
            <a:pPr algn="just"/>
            <a:r>
              <a:rPr lang="el-GR" sz="3100" dirty="0">
                <a:latin typeface="Comic Sans MS" pitchFamily="66" charset="0"/>
              </a:rPr>
              <a:t>σχέδιο των βασικών πληροφοριών προς τους </a:t>
            </a:r>
            <a:r>
              <a:rPr lang="el-GR" sz="3100" dirty="0" smtClean="0">
                <a:latin typeface="Comic Sans MS" pitchFamily="66" charset="0"/>
              </a:rPr>
              <a:t>επενδυτές</a:t>
            </a:r>
          </a:p>
          <a:p>
            <a:pPr marL="0" indent="0" algn="just">
              <a:buNone/>
            </a:pPr>
            <a:endParaRPr lang="el-GR" sz="3300" dirty="0">
              <a:latin typeface="Comic Sans MS" pitchFamily="66" charset="0"/>
            </a:endParaRPr>
          </a:p>
          <a:p>
            <a:pPr marL="0" indent="0" algn="just">
              <a:buNone/>
            </a:pPr>
            <a:r>
              <a:rPr lang="el-GR" sz="2100" b="1" dirty="0">
                <a:solidFill>
                  <a:srgbClr val="FF0000"/>
                </a:solidFill>
                <a:latin typeface="Arial Narrow" pitchFamily="34" charset="0"/>
              </a:rPr>
              <a:t>Άρθρο 8(2)</a:t>
            </a:r>
            <a:endParaRPr lang="en-US" sz="2100" b="1" dirty="0">
              <a:latin typeface="Arial Narrow" pitchFamily="34" charset="0"/>
            </a:endParaRPr>
          </a:p>
          <a:p>
            <a:pPr marL="0" indent="0">
              <a:buNone/>
            </a:pPr>
            <a:endParaRPr lang="en-US" dirty="0"/>
          </a:p>
          <a:p>
            <a:pPr marL="0" indent="0">
              <a:buNone/>
            </a:pP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6</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9240" y="5566240"/>
            <a:ext cx="2236848" cy="106680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95133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89810" y="223140"/>
            <a:ext cx="7643878" cy="1194498"/>
          </a:xfrm>
        </p:spPr>
        <p:txBody>
          <a:bodyPr>
            <a:normAutofit fontScale="90000"/>
          </a:bodyPr>
          <a:lstStyle/>
          <a:p>
            <a:r>
              <a:rPr lang="el-GR" sz="3200" dirty="0" smtClean="0">
                <a:solidFill>
                  <a:srgbClr val="FF0000"/>
                </a:solidFill>
                <a:latin typeface="Comic Sans MS" pitchFamily="66" charset="0"/>
              </a:rPr>
              <a:t>Προϋποθέσεις χορήγησης </a:t>
            </a:r>
            <a:r>
              <a:rPr lang="el-GR" sz="3200" dirty="0">
                <a:solidFill>
                  <a:srgbClr val="FF0000"/>
                </a:solidFill>
                <a:latin typeface="Comic Sans MS" pitchFamily="66" charset="0"/>
              </a:rPr>
              <a:t>άδειας </a:t>
            </a:r>
            <a:r>
              <a:rPr lang="el-GR" sz="3200" dirty="0" smtClean="0">
                <a:solidFill>
                  <a:srgbClr val="FF0000"/>
                </a:solidFill>
                <a:latin typeface="Comic Sans MS" pitchFamily="66" charset="0"/>
              </a:rPr>
              <a:t>λειτουργίας Εταιρείας Επενδύσεων Μεταβλητού Κεφαλαίου</a:t>
            </a:r>
            <a:endParaRPr lang="en-GB" dirty="0"/>
          </a:p>
        </p:txBody>
      </p:sp>
      <p:sp>
        <p:nvSpPr>
          <p:cNvPr id="5" name="Content Placeholder 4"/>
          <p:cNvSpPr>
            <a:spLocks noGrp="1"/>
          </p:cNvSpPr>
          <p:nvPr>
            <p:ph idx="4294967295"/>
          </p:nvPr>
        </p:nvSpPr>
        <p:spPr>
          <a:xfrm>
            <a:off x="1435608" y="1447800"/>
            <a:ext cx="7498080" cy="4800600"/>
          </a:xfrm>
        </p:spPr>
        <p:txBody>
          <a:bodyPr/>
          <a:lstStyle/>
          <a:p>
            <a:pPr marL="0" indent="0">
              <a:buNone/>
            </a:pPr>
            <a:endParaRPr lang="el-GR" dirty="0" smtClean="0"/>
          </a:p>
          <a:p>
            <a:pPr marL="0" indent="0">
              <a:buNone/>
            </a:pPr>
            <a:endParaRPr lang="el-GR" dirty="0"/>
          </a:p>
          <a:p>
            <a:pPr marL="0" indent="0" algn="ctr">
              <a:buNone/>
            </a:pPr>
            <a:endParaRPr lang="en-GB" dirty="0">
              <a:solidFill>
                <a:srgbClr val="FF0000"/>
              </a:solidFill>
              <a:latin typeface="Comic Sans MS" pitchFamily="66" charset="0"/>
            </a:endParaRPr>
          </a:p>
        </p:txBody>
      </p:sp>
      <p:sp>
        <p:nvSpPr>
          <p:cNvPr id="11" name="Slide Number Placeholder 10"/>
          <p:cNvSpPr>
            <a:spLocks noGrp="1"/>
          </p:cNvSpPr>
          <p:nvPr>
            <p:ph type="sldNum" sz="quarter" idx="12"/>
          </p:nvPr>
        </p:nvSpPr>
        <p:spPr/>
        <p:txBody>
          <a:bodyPr/>
          <a:lstStyle/>
          <a:p>
            <a:fld id="{B6F15528-21DE-4FAA-801E-634DDDAF4B2B}" type="slidenum">
              <a:rPr lang="en-US" smtClean="0"/>
              <a:pPr/>
              <a:t>7</a:t>
            </a:fld>
            <a:endParaRPr lang="en-US"/>
          </a:p>
        </p:txBody>
      </p:sp>
      <p:sp>
        <p:nvSpPr>
          <p:cNvPr id="6" name="Content Placeholder 5"/>
          <p:cNvSpPr>
            <a:spLocks noGrp="1"/>
          </p:cNvSpPr>
          <p:nvPr>
            <p:ph sz="half" idx="4294967295"/>
          </p:nvPr>
        </p:nvSpPr>
        <p:spPr>
          <a:xfrm>
            <a:off x="1213480" y="1978730"/>
            <a:ext cx="6724020" cy="3740170"/>
          </a:xfrm>
          <a:prstGeom prst="rect">
            <a:avLst/>
          </a:prstGeom>
        </p:spPr>
        <p:txBody>
          <a:bodyPr>
            <a:normAutofit/>
          </a:bodyPr>
          <a:lstStyle/>
          <a:p>
            <a:pPr marL="0" indent="0">
              <a:buNone/>
            </a:pPr>
            <a:r>
              <a:rPr lang="el-GR" sz="2400" dirty="0" smtClean="0">
                <a:latin typeface="Comic Sans MS" pitchFamily="66" charset="0"/>
              </a:rPr>
              <a:t>Η Επιτροπή Κεφαλαιαγοράς χορηγεί άδεια λειτουργίας σε ΕΕΜΚ εφόσον εγκρίνει:</a:t>
            </a:r>
            <a:endParaRPr lang="en-US" sz="2400" dirty="0" smtClean="0">
              <a:latin typeface="Comic Sans MS" pitchFamily="66" charset="0"/>
            </a:endParaRPr>
          </a:p>
          <a:p>
            <a:pPr marL="0" indent="0">
              <a:buNone/>
            </a:pPr>
            <a:endParaRPr lang="el-GR" sz="2400" dirty="0" smtClean="0">
              <a:latin typeface="Comic Sans MS" pitchFamily="66" charset="0"/>
            </a:endParaRPr>
          </a:p>
          <a:p>
            <a:r>
              <a:rPr lang="el-GR" sz="2400" dirty="0" smtClean="0">
                <a:latin typeface="Comic Sans MS" pitchFamily="66" charset="0"/>
              </a:rPr>
              <a:t>Τα καταστατικά της έγγραφα</a:t>
            </a:r>
            <a:endParaRPr lang="en-US" sz="2400" dirty="0" smtClean="0">
              <a:latin typeface="Comic Sans MS" pitchFamily="66" charset="0"/>
            </a:endParaRPr>
          </a:p>
          <a:p>
            <a:pPr>
              <a:buNone/>
            </a:pPr>
            <a:endParaRPr lang="el-GR" sz="2400" dirty="0" smtClean="0">
              <a:latin typeface="Comic Sans MS" pitchFamily="66" charset="0"/>
            </a:endParaRPr>
          </a:p>
          <a:p>
            <a:r>
              <a:rPr lang="el-GR" sz="2400" dirty="0" smtClean="0">
                <a:latin typeface="Comic Sans MS" pitchFamily="66" charset="0"/>
              </a:rPr>
              <a:t>Την επιλογή του Θεματοφύλακα της</a:t>
            </a:r>
          </a:p>
          <a:p>
            <a:pPr marL="0" indent="0">
              <a:buNone/>
            </a:pPr>
            <a:endParaRPr lang="el-GR" sz="3200" dirty="0" smtClean="0">
              <a:latin typeface="Comic Sans MS" pitchFamily="66" charset="0"/>
            </a:endParaRPr>
          </a:p>
          <a:p>
            <a:pPr marL="0" indent="0">
              <a:buNone/>
            </a:pPr>
            <a:r>
              <a:rPr lang="el-GR" sz="1600" b="1" dirty="0">
                <a:solidFill>
                  <a:srgbClr val="FF0000"/>
                </a:solidFill>
                <a:latin typeface="Arial Narrow" pitchFamily="34" charset="0"/>
              </a:rPr>
              <a:t>Άρθρο 9(2)</a:t>
            </a:r>
            <a:endParaRPr lang="en-GB" sz="1600" b="1" dirty="0">
              <a:latin typeface="Arial Narrow" pitchFamily="34" charset="0"/>
            </a:endParaRPr>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910" y="5337250"/>
            <a:ext cx="2236848" cy="1183105"/>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168091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9810" y="274638"/>
            <a:ext cx="7396990" cy="864462"/>
          </a:xfrm>
        </p:spPr>
        <p:txBody>
          <a:bodyPr>
            <a:normAutofit fontScale="90000"/>
          </a:bodyPr>
          <a:lstStyle/>
          <a:p>
            <a:r>
              <a:rPr lang="el-GR" sz="3200" dirty="0" smtClean="0">
                <a:solidFill>
                  <a:srgbClr val="FF0000"/>
                </a:solidFill>
                <a:latin typeface="Comic Sans MS" pitchFamily="66" charset="0"/>
              </a:rPr>
              <a:t>Υποβολή αίτησης για χορήγηση άδειας </a:t>
            </a:r>
            <a:r>
              <a:rPr lang="el-GR" sz="3200" dirty="0">
                <a:solidFill>
                  <a:srgbClr val="FF0000"/>
                </a:solidFill>
                <a:latin typeface="Comic Sans MS" pitchFamily="66" charset="0"/>
              </a:rPr>
              <a:t>λειτουργίας </a:t>
            </a:r>
            <a:r>
              <a:rPr lang="el-GR" sz="3200" dirty="0" smtClean="0">
                <a:solidFill>
                  <a:srgbClr val="FF0000"/>
                </a:solidFill>
                <a:latin typeface="Comic Sans MS" pitchFamily="66" charset="0"/>
              </a:rPr>
              <a:t>ΕΕΜΚ </a:t>
            </a:r>
            <a:endParaRPr lang="en-US" sz="3200" dirty="0"/>
          </a:p>
        </p:txBody>
      </p:sp>
      <p:sp>
        <p:nvSpPr>
          <p:cNvPr id="3" name="Content Placeholder 2"/>
          <p:cNvSpPr>
            <a:spLocks noGrp="1"/>
          </p:cNvSpPr>
          <p:nvPr>
            <p:ph idx="4294967295"/>
          </p:nvPr>
        </p:nvSpPr>
        <p:spPr>
          <a:xfrm>
            <a:off x="1435608" y="1447800"/>
            <a:ext cx="7498080" cy="4800600"/>
          </a:xfrm>
        </p:spPr>
        <p:txBody>
          <a:bodyPr>
            <a:normAutofit/>
          </a:bodyPr>
          <a:lstStyle/>
          <a:p>
            <a:pPr marL="0" indent="0">
              <a:buNone/>
            </a:pPr>
            <a:endParaRPr lang="en-US" dirty="0"/>
          </a:p>
          <a:p>
            <a:pPr marL="0" indent="0" algn="ctr">
              <a:buNone/>
            </a:pPr>
            <a:endParaRPr lang="el-GR" i="1" dirty="0">
              <a:solidFill>
                <a:srgbClr val="FF0000"/>
              </a:solidFill>
              <a:latin typeface="Comic Sans MS" pitchFamily="66" charset="0"/>
            </a:endParaRPr>
          </a:p>
          <a:p>
            <a:pPr marL="0" indent="0" algn="ctr">
              <a:buNone/>
            </a:pPr>
            <a:endParaRPr lang="el-GR" i="1" dirty="0" smtClean="0">
              <a:solidFill>
                <a:srgbClr val="FF0000"/>
              </a:solidFill>
              <a:latin typeface="Comic Sans MS"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8</a:t>
            </a:fld>
            <a:endParaRPr lang="en-US"/>
          </a:p>
        </p:txBody>
      </p:sp>
      <p:sp>
        <p:nvSpPr>
          <p:cNvPr id="4" name="Content Placeholder 3"/>
          <p:cNvSpPr>
            <a:spLocks noGrp="1"/>
          </p:cNvSpPr>
          <p:nvPr>
            <p:ph sz="half" idx="4294967295"/>
          </p:nvPr>
        </p:nvSpPr>
        <p:spPr>
          <a:xfrm>
            <a:off x="1213480" y="1368425"/>
            <a:ext cx="7930520" cy="4350475"/>
          </a:xfrm>
          <a:prstGeom prst="rect">
            <a:avLst/>
          </a:prstGeom>
        </p:spPr>
        <p:txBody>
          <a:bodyPr>
            <a:normAutofit fontScale="77500" lnSpcReduction="20000"/>
          </a:bodyPr>
          <a:lstStyle/>
          <a:p>
            <a:pPr marL="0" indent="0">
              <a:buNone/>
            </a:pPr>
            <a:r>
              <a:rPr lang="el-GR" sz="2800" dirty="0" smtClean="0">
                <a:latin typeface="Comic Sans MS" pitchFamily="66" charset="0"/>
              </a:rPr>
              <a:t>Υποβάλλονται στην Επιτροπή:</a:t>
            </a:r>
          </a:p>
          <a:p>
            <a:r>
              <a:rPr lang="el-GR" sz="2800" dirty="0">
                <a:latin typeface="Comic Sans MS" pitchFamily="66" charset="0"/>
              </a:rPr>
              <a:t>Έντυπο αίτησης </a:t>
            </a:r>
            <a:r>
              <a:rPr lang="el-GR" sz="2800" dirty="0" smtClean="0">
                <a:solidFill>
                  <a:srgbClr val="FF0000"/>
                </a:solidFill>
                <a:latin typeface="Comic Sans MS" pitchFamily="66" charset="0"/>
              </a:rPr>
              <a:t>Ε78-2012-06*</a:t>
            </a:r>
            <a:r>
              <a:rPr lang="el-GR" sz="2800" dirty="0" smtClean="0">
                <a:latin typeface="Comic Sans MS" pitchFamily="66" charset="0"/>
              </a:rPr>
              <a:t> </a:t>
            </a:r>
            <a:r>
              <a:rPr lang="el-GR" sz="2800" dirty="0">
                <a:latin typeface="Comic Sans MS" pitchFamily="66" charset="0"/>
              </a:rPr>
              <a:t>υπογραμμένο από τα μέλη του Διοικητικού Συμβουλίου της </a:t>
            </a:r>
            <a:r>
              <a:rPr lang="el-GR" sz="2800" dirty="0" smtClean="0">
                <a:latin typeface="Comic Sans MS" pitchFamily="66" charset="0"/>
              </a:rPr>
              <a:t>αιτήτριας</a:t>
            </a:r>
            <a:endParaRPr lang="en-US" sz="2800" dirty="0" smtClean="0">
              <a:latin typeface="Comic Sans MS" pitchFamily="66" charset="0"/>
            </a:endParaRPr>
          </a:p>
          <a:p>
            <a:pPr>
              <a:buNone/>
            </a:pPr>
            <a:endParaRPr lang="el-GR" sz="2800" dirty="0">
              <a:latin typeface="Comic Sans MS" pitchFamily="66" charset="0"/>
            </a:endParaRPr>
          </a:p>
          <a:p>
            <a:r>
              <a:rPr lang="el-GR" sz="2800" dirty="0" smtClean="0">
                <a:latin typeface="Comic Sans MS" pitchFamily="66" charset="0"/>
              </a:rPr>
              <a:t>Τα στοιχεία που έχουν αναφερθεί πιο πάνω αναφορικά με την υποβολή αίτησης για χορήγηση άδειας λειτουργίας Αμοιβαίου Κεφαλαίου</a:t>
            </a:r>
            <a:endParaRPr lang="en-US" sz="2800" dirty="0" smtClean="0">
              <a:latin typeface="Comic Sans MS" pitchFamily="66" charset="0"/>
            </a:endParaRPr>
          </a:p>
          <a:p>
            <a:pPr>
              <a:buNone/>
            </a:pPr>
            <a:endParaRPr lang="el-GR" sz="2800" dirty="0" smtClean="0">
              <a:latin typeface="Comic Sans MS" pitchFamily="66" charset="0"/>
            </a:endParaRPr>
          </a:p>
          <a:p>
            <a:r>
              <a:rPr lang="el-GR" sz="2800" dirty="0" smtClean="0">
                <a:latin typeface="Comic Sans MS" pitchFamily="66" charset="0"/>
              </a:rPr>
              <a:t>Σχέδιο των καταστατικών εγγράφων της ΕΕΜΚ (αντί του Κανονισμού που υποβάλλεται στην περίπτωση του Αμοιβαίου Κεφαλαίου)</a:t>
            </a:r>
          </a:p>
          <a:p>
            <a:pPr marL="0" indent="0">
              <a:buNone/>
            </a:pPr>
            <a:endParaRPr lang="el-GR" sz="2800" dirty="0" smtClean="0">
              <a:latin typeface="Comic Sans MS" pitchFamily="66" charset="0"/>
            </a:endParaRPr>
          </a:p>
          <a:p>
            <a:pPr marL="0" indent="0">
              <a:buNone/>
            </a:pPr>
            <a:r>
              <a:rPr lang="el-GR" sz="2100" b="1" dirty="0" smtClean="0">
                <a:solidFill>
                  <a:srgbClr val="FF0000"/>
                </a:solidFill>
                <a:latin typeface="Arial Narrow" pitchFamily="34" charset="0"/>
              </a:rPr>
              <a:t>Άρθρο 8(3)</a:t>
            </a:r>
            <a:endParaRPr lang="el-GR" sz="2100" b="1" dirty="0">
              <a:solidFill>
                <a:srgbClr val="FF0000"/>
              </a:solidFill>
              <a:latin typeface="Arial Narrow" pitchFamily="34" charset="0"/>
            </a:endParaRPr>
          </a:p>
          <a:p>
            <a:pPr marL="0" indent="0">
              <a:buNone/>
            </a:pPr>
            <a:r>
              <a:rPr lang="el-GR" sz="2100" b="1" dirty="0" smtClean="0">
                <a:solidFill>
                  <a:srgbClr val="FF0000"/>
                </a:solidFill>
                <a:latin typeface="Arial Narrow" pitchFamily="34" charset="0"/>
              </a:rPr>
              <a:t>*Παράρτημα ΙΙ της ΟΔ78-2012-07</a:t>
            </a:r>
          </a:p>
          <a:p>
            <a:pPr marL="0" indent="0">
              <a:buNone/>
            </a:pPr>
            <a:endParaRPr lang="en-GB" sz="2400" i="1" dirty="0">
              <a:solidFill>
                <a:srgbClr val="FF0000"/>
              </a:solidFill>
              <a:latin typeface="Comic Sans MS" pitchFamily="66"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614422">
            <a:off x="6557262" y="5298595"/>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47893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9810" y="223140"/>
            <a:ext cx="7498080" cy="1143000"/>
          </a:xfrm>
        </p:spPr>
        <p:txBody>
          <a:bodyPr>
            <a:normAutofit fontScale="90000"/>
          </a:bodyPr>
          <a:lstStyle/>
          <a:p>
            <a:r>
              <a:rPr lang="el-GR" sz="2900" dirty="0" smtClean="0">
                <a:solidFill>
                  <a:srgbClr val="FF0000"/>
                </a:solidFill>
                <a:latin typeface="Comic Sans MS" pitchFamily="66" charset="0"/>
              </a:rPr>
              <a:t>Προϋποθέσεις χορήγησης </a:t>
            </a:r>
            <a:r>
              <a:rPr lang="el-GR" sz="2900" dirty="0">
                <a:solidFill>
                  <a:srgbClr val="FF0000"/>
                </a:solidFill>
                <a:latin typeface="Comic Sans MS" pitchFamily="66" charset="0"/>
              </a:rPr>
              <a:t>άδειας </a:t>
            </a:r>
            <a:r>
              <a:rPr lang="el-GR" sz="2900" dirty="0" smtClean="0">
                <a:solidFill>
                  <a:srgbClr val="FF0000"/>
                </a:solidFill>
                <a:latin typeface="Comic Sans MS" pitchFamily="66" charset="0"/>
              </a:rPr>
              <a:t>λειτουργίας ΕΕΜΚ χωρίς Εταιρεία Διαχείρισης	</a:t>
            </a:r>
            <a:endParaRPr lang="en-GB" dirty="0"/>
          </a:p>
        </p:txBody>
      </p:sp>
      <p:sp>
        <p:nvSpPr>
          <p:cNvPr id="3" name="Content Placeholder 2"/>
          <p:cNvSpPr>
            <a:spLocks noGrp="1"/>
          </p:cNvSpPr>
          <p:nvPr>
            <p:ph idx="4294967295"/>
          </p:nvPr>
        </p:nvSpPr>
        <p:spPr>
          <a:xfrm>
            <a:off x="1213480" y="1600200"/>
            <a:ext cx="7473320" cy="4195030"/>
          </a:xfrm>
        </p:spPr>
        <p:txBody>
          <a:bodyPr>
            <a:normAutofit fontScale="92500" lnSpcReduction="20000"/>
          </a:bodyPr>
          <a:lstStyle/>
          <a:p>
            <a:pPr marL="0" indent="0" algn="just">
              <a:buNone/>
            </a:pPr>
            <a:r>
              <a:rPr lang="el-GR" sz="2600" dirty="0" smtClean="0">
                <a:latin typeface="Comic Sans MS" pitchFamily="66" charset="0"/>
                <a:ea typeface="Batang" pitchFamily="18" charset="-127"/>
              </a:rPr>
              <a:t>Η Επιτροπή Κεφαλαιαγοράς χορηγεί άδεια λειτουργίας σε ΕΕΜΚ, χωρίς Εταιρεία Διαχείρισης εφόσον:</a:t>
            </a:r>
            <a:endParaRPr lang="en-US" sz="2600" dirty="0" smtClean="0">
              <a:latin typeface="Comic Sans MS" pitchFamily="66" charset="0"/>
              <a:ea typeface="Batang" pitchFamily="18" charset="-127"/>
            </a:endParaRPr>
          </a:p>
          <a:p>
            <a:pPr marL="0" indent="0" algn="just">
              <a:buNone/>
            </a:pPr>
            <a:endParaRPr lang="en-GB" sz="2600" dirty="0" smtClean="0">
              <a:latin typeface="Comic Sans MS" pitchFamily="66" charset="0"/>
              <a:ea typeface="Batang" pitchFamily="18" charset="-127"/>
            </a:endParaRPr>
          </a:p>
          <a:p>
            <a:pPr algn="just"/>
            <a:r>
              <a:rPr lang="el-GR" sz="2600" dirty="0" smtClean="0">
                <a:latin typeface="Comic Sans MS" pitchFamily="66" charset="0"/>
                <a:ea typeface="Batang" pitchFamily="18" charset="-127"/>
              </a:rPr>
              <a:t>Το ύψος του αρχικού της κεφαλαίου ανέρχεται σε </a:t>
            </a:r>
            <a:r>
              <a:rPr lang="el-GR" sz="2600" dirty="0" smtClean="0">
                <a:solidFill>
                  <a:srgbClr val="FF0000"/>
                </a:solidFill>
                <a:latin typeface="Comic Sans MS" pitchFamily="66" charset="0"/>
                <a:ea typeface="Batang" pitchFamily="18" charset="-127"/>
              </a:rPr>
              <a:t>€300.000</a:t>
            </a:r>
            <a:endParaRPr lang="en-US" sz="2600" dirty="0" smtClean="0">
              <a:solidFill>
                <a:srgbClr val="FF0000"/>
              </a:solidFill>
              <a:latin typeface="Comic Sans MS" pitchFamily="66" charset="0"/>
              <a:ea typeface="Batang" pitchFamily="18" charset="-127"/>
            </a:endParaRPr>
          </a:p>
          <a:p>
            <a:pPr algn="just">
              <a:buNone/>
            </a:pPr>
            <a:endParaRPr lang="en-GB" sz="2600" dirty="0">
              <a:latin typeface="Comic Sans MS" pitchFamily="66" charset="0"/>
              <a:ea typeface="Batang" pitchFamily="18" charset="-127"/>
            </a:endParaRPr>
          </a:p>
          <a:p>
            <a:pPr algn="just"/>
            <a:r>
              <a:rPr lang="el-GR" sz="2600" dirty="0" smtClean="0">
                <a:latin typeface="Comic Sans MS" pitchFamily="66" charset="0"/>
                <a:ea typeface="Batang" pitchFamily="18" charset="-127"/>
              </a:rPr>
              <a:t>Η αίτηση της συνοδεύεται από πρόγραμμα λειτουργίας το οποίο περιλαμβάνει τουλάχιστον την οργανωτική δομή της ΕΕΜΚ</a:t>
            </a:r>
            <a:endParaRPr lang="en-GB" sz="2600" dirty="0" smtClean="0">
              <a:latin typeface="Comic Sans MS" pitchFamily="66" charset="0"/>
              <a:ea typeface="Batang" pitchFamily="18" charset="-127"/>
            </a:endParaRPr>
          </a:p>
          <a:p>
            <a:pPr marL="0" indent="0" algn="just">
              <a:buNone/>
            </a:pPr>
            <a:endParaRPr lang="en-GB" sz="2800" dirty="0">
              <a:latin typeface="Comic Sans MS" pitchFamily="66" charset="0"/>
              <a:ea typeface="Batang" pitchFamily="18" charset="-127"/>
            </a:endParaRPr>
          </a:p>
          <a:p>
            <a:pPr marL="0" indent="0" algn="just">
              <a:buNone/>
            </a:pPr>
            <a:r>
              <a:rPr lang="el-GR" sz="2400" dirty="0" smtClean="0">
                <a:solidFill>
                  <a:srgbClr val="C00000"/>
                </a:solidFill>
                <a:latin typeface="Comic Sans MS" pitchFamily="66" charset="0"/>
                <a:ea typeface="Batang" pitchFamily="18" charset="-127"/>
              </a:rPr>
              <a:t>Άρθρο 34</a:t>
            </a:r>
          </a:p>
          <a:p>
            <a:pPr marL="0" indent="0" algn="just">
              <a:buNone/>
            </a:pPr>
            <a:endParaRPr lang="el-GR" sz="2800" dirty="0" smtClean="0">
              <a:latin typeface="Comic Sans MS" pitchFamily="66" charset="0"/>
              <a:ea typeface="Batang" pitchFamily="18" charset="-127"/>
            </a:endParaRPr>
          </a:p>
          <a:p>
            <a:pPr marL="0" indent="0" algn="just">
              <a:buNone/>
            </a:pPr>
            <a:endParaRPr lang="en-GB" sz="2800" dirty="0">
              <a:latin typeface="Comic Sans MS" pitchFamily="66" charset="0"/>
              <a:ea typeface="Batang" pitchFamily="18" charset="-127"/>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9</a:t>
            </a:fld>
            <a:endParaRPr lang="en-US"/>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250" y="5337250"/>
            <a:ext cx="2236848" cy="1066800"/>
          </a:xfrm>
          <a:prstGeom prst="rect">
            <a:avLst/>
          </a:prstGeom>
          <a:ln w="228600" cap="sq" cmpd="thickThin">
            <a:solidFill>
              <a:schemeClr val="bg1"/>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9143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2001</TotalTime>
  <Words>2191</Words>
  <Application>Microsoft Office PowerPoint</Application>
  <PresentationFormat>On-screen Show (4:3)</PresentationFormat>
  <Paragraphs>366</Paragraphs>
  <Slides>40</Slides>
  <Notes>26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Solstice</vt:lpstr>
      <vt:lpstr>Αδειοδότηση ΟΣΕΚΑ και Εταιρειών Διαχείρισης  Διαβατήριο</vt:lpstr>
      <vt:lpstr>Αδειοδότηση</vt:lpstr>
      <vt:lpstr>Προϋποθέσεις χορήγησης άδειας λειτουργίας ΟΣΕΚΑ </vt:lpstr>
      <vt:lpstr>Υποβολή αίτησης για χορήγηση άδειας λειτουργίας ΟΣΕΚΑ - 1</vt:lpstr>
      <vt:lpstr>Υποβολή αίτησης για χορήγηση άδειας λειτουργίας ΟΣΕΚΑ - 2</vt:lpstr>
      <vt:lpstr>Υποβολή αίτησης για χορήγηση άδειας λειτουργίας ΟΣΕΚΑ - 3</vt:lpstr>
      <vt:lpstr>Προϋποθέσεις χορήγησης άδειας λειτουργίας Εταιρείας Επενδύσεων Μεταβλητού Κεφαλαίου</vt:lpstr>
      <vt:lpstr>Υποβολή αίτησης για χορήγηση άδειας λειτουργίας ΕΕΜΚ </vt:lpstr>
      <vt:lpstr>Προϋποθέσεις χορήγησης άδειας λειτουργίας ΕΕΜΚ χωρίς Εταιρεία Διαχείρισης </vt:lpstr>
      <vt:lpstr>Προϋποθέσεις χορήγησης άδειας λειτουργίας ΕΕΜΚ χωρίς Εταιρεία Διαχείρισης - 2</vt:lpstr>
      <vt:lpstr>Υποβολή αίτησης για χορήγηση άδειας λειτουργίας ΕΕΜΚ χωρίς Εταιρεία Διαχείρισης - 1</vt:lpstr>
      <vt:lpstr>Υποβολή αίτησης για χορήγηση άδειας λειτουργίας ΕΕΜΚ χωρίς Εταιρεία Διαχείρισης - 2</vt:lpstr>
      <vt:lpstr>ΕΕΜΚ χωρίς Θεματοφύλακα - 1</vt:lpstr>
      <vt:lpstr>ΕΕΜΚ χωρίς Θεματοφύλακα - 2</vt:lpstr>
      <vt:lpstr>Υποβολή αίτησης για χορήγηση άδειας λειτουργίας ΕΕΜΚ χωρίς Θεματοφύλακα - 1</vt:lpstr>
      <vt:lpstr>Υποβολή αίτησης για χορήγηση άδειας λειτουργίας ΕΕΜΚ χωρίς Θεματοφύλακα - 2</vt:lpstr>
      <vt:lpstr> Προϋποθέσεις χορήγησης άδειας λειτουργίας Εταιρείας Διαχείρισης – 1 </vt:lpstr>
      <vt:lpstr> Προϋποθέσεις χορήγησης άδειας λειτουργίας Εταιρείας Διαχείρισης – 2 </vt:lpstr>
      <vt:lpstr>  Προϋποθέσεις χορήγησης άδειας λειτουργίας Εταιρείας Διαχείρισης – 3  </vt:lpstr>
      <vt:lpstr>Υποβολή αίτησης για χορήγηση άδειας λειτουργίας Εταιρείας Διαχείρισης - 1</vt:lpstr>
      <vt:lpstr>Υποβολή αίτησης για χορήγηση άδειας λειτουργίας Εταιρείας Διαχείρισης - 2</vt:lpstr>
      <vt:lpstr>Γενικές διατάξεις - 1</vt:lpstr>
      <vt:lpstr>Γενικές διατάξεις - 2</vt:lpstr>
      <vt:lpstr>Γενικές διατάξεις - 3</vt:lpstr>
      <vt:lpstr>Γενικές διατάξεις - 4</vt:lpstr>
      <vt:lpstr>Γενικές διατάξεις - 5</vt:lpstr>
      <vt:lpstr>Γενικές διατάξεις - 6</vt:lpstr>
      <vt:lpstr>Γενικές διατάξεις - 7</vt:lpstr>
      <vt:lpstr> Διασυνοριακη παροχη υπηρεσιων απο Εταιρεια Διαχειρισησ </vt:lpstr>
      <vt:lpstr> Διασυνοριακη παροχη υπηρεσιων μεσω υποκαταστηματοσ - 1 </vt:lpstr>
      <vt:lpstr> Διασυνοριακή παροχή υπηρεσιών μέσω υποκαταστηματος - 2 </vt:lpstr>
      <vt:lpstr> Διασυνοριακή παροχή υπηρεσιών μέσω υποκαταστήματος - 3 </vt:lpstr>
      <vt:lpstr>Ελεύθερη παροχή υπηρεσιών - 1</vt:lpstr>
      <vt:lpstr>Ελεύθερη παροχή υπηρεσιών - 2</vt:lpstr>
      <vt:lpstr>Σύσταση ΟΣΕΚΑ σε άλλο Κράτος Μέλος από το Κράτος Μέλος καταγωγής της Εταιρείας Διαχείρισης - 1</vt:lpstr>
      <vt:lpstr>Σύσταση ΟΣΕΚΑ σε άλλο Κράτος Μέλος από το Κράτος Μέλος καταγωγής της Εταιρείας Διαχείρισης - 2</vt:lpstr>
      <vt:lpstr> Εποπτεία Εταιρειών Διαχείρισης κατά τη διασυνοριακή άσκηση συλλογικής διαχείρισης </vt:lpstr>
      <vt:lpstr> Εποπτεία Εταιρειών Διαχείρισης κατά τη διασυνοριακή άσκηση συλλογικής διαχείρισης </vt:lpstr>
      <vt:lpstr>Διάθεση μεριδίων ΟΣΕΚΑ χωρίς υποκατάστημα ή χωρίς χρήση του καθεστώτος ελεύθερης παροχής υπηρεσιών</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Αδειοδότηση ΟΣΕΚΑ - Αμοιβαίου Κεφαλαίου</dc:title>
  <dc:creator>Vasilis Spanos</dc:creator>
  <cp:lastModifiedBy>Georgina Georgiadou</cp:lastModifiedBy>
  <cp:revision>219</cp:revision>
  <cp:lastPrinted>2012-06-18T11:50:49Z</cp:lastPrinted>
  <dcterms:created xsi:type="dcterms:W3CDTF">2006-08-16T00:00:00Z</dcterms:created>
  <dcterms:modified xsi:type="dcterms:W3CDTF">2012-07-06T10:40:22Z</dcterms:modified>
</cp:coreProperties>
</file>