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76" r:id="rId8"/>
    <p:sldId id="277" r:id="rId9"/>
    <p:sldId id="278" r:id="rId10"/>
    <p:sldId id="279" r:id="rId11"/>
    <p:sldId id="263" r:id="rId12"/>
    <p:sldId id="261" r:id="rId13"/>
    <p:sldId id="280" r:id="rId14"/>
    <p:sldId id="262" r:id="rId15"/>
    <p:sldId id="264" r:id="rId16"/>
    <p:sldId id="265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6" r:id="rId25"/>
    <p:sldId id="267" r:id="rId26"/>
    <p:sldId id="268" r:id="rId27"/>
    <p:sldId id="270" r:id="rId28"/>
    <p:sldId id="269" r:id="rId29"/>
    <p:sldId id="271" r:id="rId30"/>
    <p:sldId id="274" r:id="rId31"/>
    <p:sldId id="272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686B-EED8-4FCA-902E-DD4F02D85C10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AFA3-1991-4E56-8EF0-E35FC55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7"/>
            <a:ext cx="7772400" cy="1296144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Νέο Θεσμικό Πλαίσιο </a:t>
            </a:r>
            <a:r>
              <a:rPr lang="el-GR" sz="2800" b="1" dirty="0"/>
              <a:t>των Οργανισμών Συλλογικών Επενδύσεων Ανοικτού Τύπου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316835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(α) Διάθεση Μεριδίων ΟΣΕΚΑ 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&amp; 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(β) Διαδικασία Κοινοποίησης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algn="l"/>
            <a:r>
              <a:rPr lang="el-GR" sz="1800" b="1" dirty="0" smtClean="0">
                <a:solidFill>
                  <a:schemeClr val="tx1"/>
                </a:solidFill>
              </a:rPr>
              <a:t>Χριστιάνα </a:t>
            </a:r>
            <a:r>
              <a:rPr lang="el-GR" sz="1800" b="1" dirty="0" err="1" smtClean="0">
                <a:solidFill>
                  <a:schemeClr val="tx1"/>
                </a:solidFill>
              </a:rPr>
              <a:t>Βωβίδου</a:t>
            </a:r>
            <a:endParaRPr lang="el-GR" sz="1800" b="1" dirty="0" smtClean="0">
              <a:solidFill>
                <a:schemeClr val="tx1"/>
              </a:solidFill>
            </a:endParaRPr>
          </a:p>
          <a:p>
            <a:pPr algn="l"/>
            <a:r>
              <a:rPr lang="el-GR" sz="1800" b="1" dirty="0" smtClean="0">
                <a:solidFill>
                  <a:schemeClr val="tx1"/>
                </a:solidFill>
              </a:rPr>
              <a:t>Λειτουργός – Νομικό Τμήμα</a:t>
            </a:r>
          </a:p>
          <a:p>
            <a:pPr algn="l"/>
            <a:r>
              <a:rPr lang="el-GR" sz="1800" b="1" dirty="0" smtClean="0">
                <a:solidFill>
                  <a:schemeClr val="tx1"/>
                </a:solidFill>
              </a:rPr>
              <a:t>Επιτροπή Κεφαλαιαγοράς Κύπρου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8" y="453449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Ανακοινώσεις/Διαφημίσεις </a:t>
            </a:r>
            <a:br>
              <a:rPr lang="el-GR" sz="4000" b="1" dirty="0" smtClean="0">
                <a:solidFill>
                  <a:srgbClr val="FF0000"/>
                </a:solidFill>
              </a:rPr>
            </a:br>
            <a:r>
              <a:rPr lang="el-GR" sz="4000" b="1" dirty="0" smtClean="0">
                <a:solidFill>
                  <a:srgbClr val="FF0000"/>
                </a:solidFill>
              </a:rPr>
              <a:t>Άρθρο 66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ΟΣΕΚΑ της Δημοκρατίας και ΟΣΕΚΑ άλλων κρατών μελών που διαθέτουν τα μερίδια τους στη Δημοκρατία, οφείλουν να συμμορφώνονται με το άρθρο 66 του Ν.78(Ι)/2012 και την Οδηγία ΟΔ78-2012-10 για τις διαφημιστικές ανακοινώσεις ΟΣΕΚΑ.</a:t>
            </a:r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023">
            <a:off x="5169531" y="4924481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Πρόσωπα που διαθέτουν μερίδια ΟΣΕΚΑ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4000" dirty="0" smtClean="0"/>
              <a:t>Πρόσωπα που συμβάλλονται με την Εταιρεία Διαχείρισης του ΟΣΕΚΑ για τη διάθεση μεριδίων ΟΣΕΚΑ στη Δημοκρατία</a:t>
            </a:r>
          </a:p>
          <a:p>
            <a:pPr algn="just"/>
            <a:endParaRPr lang="el-GR" sz="4000" dirty="0" smtClean="0"/>
          </a:p>
          <a:p>
            <a:r>
              <a:rPr lang="el-GR" sz="4000" dirty="0" smtClean="0"/>
              <a:t>Αντιπρόσωποι</a:t>
            </a:r>
            <a:endParaRPr lang="en-US" sz="4000" dirty="0"/>
          </a:p>
        </p:txBody>
      </p:sp>
      <p:pic>
        <p:nvPicPr>
          <p:cNvPr id="7170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023">
            <a:off x="5169531" y="4996490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el-GR" sz="3200" i="1" u="sng" dirty="0" smtClean="0"/>
              <a:t/>
            </a:r>
            <a:br>
              <a:rPr lang="el-GR" sz="3200" i="1" u="sng" dirty="0" smtClean="0"/>
            </a:br>
            <a:r>
              <a:rPr lang="el-GR" sz="3200" b="1" dirty="0" smtClean="0">
                <a:solidFill>
                  <a:srgbClr val="FF0000"/>
                </a:solidFill>
              </a:rPr>
              <a:t>Άρθρο 16(5) - </a:t>
            </a:r>
            <a:r>
              <a:rPr lang="el-GR" sz="3200" b="1" i="1" dirty="0" smtClean="0">
                <a:solidFill>
                  <a:srgbClr val="FF0000"/>
                </a:solidFill>
              </a:rPr>
              <a:t>«Πρόσωπα που συμβάλλονται με την Εταιρεία Διαχείρισης ΟΣΕΚΑ για τη διάθεση μεριδίων ΟΣΕΚΑ στη Δημοκρατία»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el-GR" sz="3200" b="1" dirty="0" smtClean="0">
                <a:solidFill>
                  <a:srgbClr val="FF0000"/>
                </a:solidFill>
              </a:rPr>
              <a:t/>
            </a:r>
            <a:br>
              <a:rPr lang="el-GR" sz="3200" b="1" dirty="0" smtClean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l-GR" dirty="0" smtClean="0"/>
              <a:t>Πιστωτικά ιδρύματα (τράπεζες ή ΣΠΙ)</a:t>
            </a:r>
          </a:p>
          <a:p>
            <a:r>
              <a:rPr lang="el-GR" dirty="0" smtClean="0"/>
              <a:t>Ε.Π.Ε.Υ.</a:t>
            </a:r>
          </a:p>
          <a:p>
            <a:r>
              <a:rPr lang="el-GR" dirty="0"/>
              <a:t>ά</a:t>
            </a:r>
            <a:r>
              <a:rPr lang="el-GR" dirty="0" smtClean="0"/>
              <a:t>λλου είδους επιχειρήσεις επενδύσεων</a:t>
            </a:r>
          </a:p>
          <a:p>
            <a:r>
              <a:rPr lang="el-GR" dirty="0" smtClean="0"/>
              <a:t>άλλες Εταιρείες Διαχείρισης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6146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223">
            <a:off x="5220072" y="5229200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Αντιπρόσωποι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«Αντιπρόσωποι» σημαίνει τα πρόσωπα τα οποία δύνανται να διαθέτον μερίδια ΟΣΕΚΑ στη Δημοκρατία, με βάση σύμβαση που υπογράφουν με πρόσωπα </a:t>
            </a:r>
            <a:r>
              <a:rPr lang="el-GR" dirty="0"/>
              <a:t>που συμβάλλονται με την Εταιρεία Διαχείρισης ΟΣΕΚΑ για τη διάθεση μεριδίων ΟΣΕΚΑ στη </a:t>
            </a:r>
            <a:r>
              <a:rPr lang="el-GR" dirty="0" smtClean="0"/>
              <a:t>Δημοκρατία </a:t>
            </a:r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223">
            <a:off x="5371891" y="5014674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Η διάθεση μεριδίων ΟΣΕΚΑ πραγματοποιείται σύμφωνα με τις διατάξεις του περί Επενδυτικών Υπηρεσιών και Δραστηριοτήτων και Ρυθμιζόμενων Αγορών Νόμο (Ν.144(Ι)/2007) που ρυθμίζουν την επενδυτική υπηρεσία λήψης και διαβίβασης εντολών.</a:t>
            </a:r>
            <a:endParaRPr lang="en-US" dirty="0"/>
          </a:p>
        </p:txBody>
      </p:sp>
      <p:pic>
        <p:nvPicPr>
          <p:cNvPr id="819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9613">
            <a:off x="5076056" y="5085184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Φυσικά πρόσωπα που μετέχουν στο δίκτυο διάθεσης μεριδίων ΟΣΕΚΑ </a:t>
            </a:r>
            <a:r>
              <a:rPr lang="el-GR" u="sng" dirty="0" smtClean="0"/>
              <a:t>πρέπει να έχουν πιστοποιηθεί για την παροχή της επενδυτικής υπηρεσίας λήψης και διαβίβασης εντολών </a:t>
            </a:r>
            <a:r>
              <a:rPr lang="el-GR" dirty="0" smtClean="0"/>
              <a:t>σύμφωνα με τον περί Επενδυτικών Υπηρεσιών και Δραστηριοτήτων και Ρυθμιζόμενων Αγορών Νόμο (Ν.144(Ι)/2007) </a:t>
            </a:r>
            <a:endParaRPr lang="en-US" dirty="0"/>
          </a:p>
        </p:txBody>
      </p:sp>
      <p:pic>
        <p:nvPicPr>
          <p:cNvPr id="9218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589">
            <a:off x="5148064" y="5157192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Οδηγία ΟΔ78-2012-11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Καλύπτει</a:t>
            </a:r>
            <a:r>
              <a:rPr lang="en-US" dirty="0" smtClean="0"/>
              <a:t>:</a:t>
            </a:r>
            <a:endParaRPr lang="el-GR" dirty="0" smtClean="0"/>
          </a:p>
          <a:p>
            <a:pPr algn="just"/>
            <a:r>
              <a:rPr lang="el-GR" dirty="0" smtClean="0"/>
              <a:t>Υποχρεώσεις προσώπων που συμβάλλονται με την ΕΔ</a:t>
            </a:r>
          </a:p>
          <a:p>
            <a:r>
              <a:rPr lang="el-GR" dirty="0" smtClean="0"/>
              <a:t>Υποχρεώσεις Αντιπροσώπων</a:t>
            </a:r>
          </a:p>
          <a:p>
            <a:r>
              <a:rPr lang="el-GR" dirty="0" smtClean="0"/>
              <a:t>Ευθύνη προσώπων που συμβάλλονται με ΕΔ / Αντιπροσώπων</a:t>
            </a:r>
          </a:p>
          <a:p>
            <a:r>
              <a:rPr lang="el-GR" dirty="0" smtClean="0"/>
              <a:t>Ενημέρωση των μεριδιούχων</a:t>
            </a:r>
          </a:p>
          <a:p>
            <a:r>
              <a:rPr lang="el-GR" dirty="0" smtClean="0"/>
              <a:t>Τήρηση αρχείου</a:t>
            </a:r>
            <a:endParaRPr lang="en-US" dirty="0"/>
          </a:p>
        </p:txBody>
      </p:sp>
      <p:pic>
        <p:nvPicPr>
          <p:cNvPr id="10242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229">
            <a:off x="5365755" y="5235037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/>
            </a:r>
            <a:br>
              <a:rPr lang="el-GR" sz="3600" b="1" dirty="0" smtClean="0">
                <a:solidFill>
                  <a:srgbClr val="FF0000"/>
                </a:solidFill>
              </a:rPr>
            </a:br>
            <a:r>
              <a:rPr lang="el-GR" sz="3600" b="1" dirty="0" smtClean="0">
                <a:solidFill>
                  <a:srgbClr val="FF0000"/>
                </a:solidFill>
              </a:rPr>
              <a:t>Υποχρεώσεις </a:t>
            </a:r>
            <a:r>
              <a:rPr lang="el-GR" sz="3600" b="1" dirty="0">
                <a:solidFill>
                  <a:srgbClr val="FF0000"/>
                </a:solidFill>
              </a:rPr>
              <a:t>προσώπων που συμβάλλονται με την ΕΔ</a:t>
            </a:r>
            <a:br>
              <a:rPr lang="el-GR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8843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Έγγραφη σύμβαση με ΕΔ ή ΟΣΕΚΑ</a:t>
            </a:r>
          </a:p>
          <a:p>
            <a:r>
              <a:rPr lang="el-GR" sz="2800" dirty="0" smtClean="0"/>
              <a:t>Παράδοση εγγράφων/ πληροφοριών σε επενδυτές</a:t>
            </a:r>
          </a:p>
          <a:p>
            <a:r>
              <a:rPr lang="el-GR" sz="2800" dirty="0" smtClean="0"/>
              <a:t>Συμμόρφωση με κανόνες παροχής της υπηρεσίας λήψης και διαβίβασης εντολών</a:t>
            </a:r>
          </a:p>
          <a:p>
            <a:r>
              <a:rPr lang="el-GR" sz="2800" dirty="0" smtClean="0"/>
              <a:t>Δεν προβαίνουν σε αυθαίρετες χρεώσεις</a:t>
            </a:r>
          </a:p>
          <a:p>
            <a:r>
              <a:rPr lang="el-GR" sz="2800" dirty="0" smtClean="0"/>
              <a:t>Τήρηση αρχείου αιτήσεων συμμετοχής /εξαγοράς</a:t>
            </a:r>
          </a:p>
          <a:p>
            <a:r>
              <a:rPr lang="el-GR" sz="2800" dirty="0" smtClean="0"/>
              <a:t>Τήρηση αρχείου υπαλλήλων/ αντιπροσώπων </a:t>
            </a:r>
            <a:endParaRPr lang="en-US" sz="2800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893">
            <a:off x="5220072" y="5301208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Υποχρεώσεις Αντιπροσώπων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Έγγραφη σύμβαση με τα πρόσωπα που συμβάλλονται με την ΕΔ του ΟΣΕΚΑ</a:t>
            </a:r>
          </a:p>
          <a:p>
            <a:r>
              <a:rPr lang="el-GR" dirty="0" smtClean="0"/>
              <a:t>Συμμόρφωση με κανόνες παροχής της υπηρεσίας λήψης και διαβίβασης εντολών</a:t>
            </a:r>
          </a:p>
          <a:p>
            <a:r>
              <a:rPr lang="el-GR" dirty="0" smtClean="0"/>
              <a:t>Τήρηση αρχείου προσώπων που χρησιμοποιούν για τη διάθεση μεριδίων</a:t>
            </a:r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893">
            <a:off x="5371268" y="5090688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</a:rPr>
              <a:t>Ευθύνη ΕΔ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ΕΔ ευθύνονται</a:t>
            </a:r>
            <a:r>
              <a:rPr lang="en-US" dirty="0" smtClean="0"/>
              <a:t>:</a:t>
            </a:r>
            <a:endParaRPr lang="el-GR" dirty="0" smtClean="0"/>
          </a:p>
          <a:p>
            <a:pPr algn="just">
              <a:buFontTx/>
              <a:buChar char="-"/>
            </a:pPr>
            <a:r>
              <a:rPr lang="el-GR" dirty="0" smtClean="0"/>
              <a:t>Για τον τρόπο που τα μερίδια ΟΣΕΚΑ που διαχειρίζονται διατίθενται στη Δημοκρατία</a:t>
            </a:r>
          </a:p>
          <a:p>
            <a:pPr algn="just">
              <a:buFontTx/>
              <a:buChar char="-"/>
            </a:pPr>
            <a:r>
              <a:rPr lang="el-GR" dirty="0" smtClean="0"/>
              <a:t>Την επιλογή των προσώπων που με τα οποία συμβάλλεται για τη διάθεση μεριδίων ΟΣΕΚΑ</a:t>
            </a:r>
            <a:endParaRPr lang="el-GR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804">
            <a:off x="5294543" y="5100886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(α) Διάθεση Μεριδίων ΟΣΕΚΑ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 smtClean="0"/>
              <a:t>Για τη διάθεση μεριδίων ΟΣΕΚΑ της Δημοκρατίας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algn="just"/>
            <a:r>
              <a:rPr lang="el-GR" sz="2800" dirty="0" smtClean="0"/>
              <a:t>Μέρος </a:t>
            </a:r>
            <a:r>
              <a:rPr lang="el-GR" sz="2800" dirty="0"/>
              <a:t>ΙΙ, Κεφάλαιο 2, Τμήμα </a:t>
            </a:r>
            <a:r>
              <a:rPr lang="el-GR" sz="2800" dirty="0" smtClean="0"/>
              <a:t>3 (</a:t>
            </a:r>
            <a:r>
              <a:rPr lang="el-GR" sz="2800" u="sng" dirty="0" smtClean="0"/>
              <a:t>Άρθρα 16 &amp; 17 </a:t>
            </a:r>
            <a:r>
              <a:rPr lang="el-GR" sz="2800" dirty="0" smtClean="0"/>
              <a:t>του Ν.78(Ι)/2012) </a:t>
            </a:r>
            <a:endParaRPr lang="el-GR" sz="2800" dirty="0"/>
          </a:p>
          <a:p>
            <a:pPr algn="just"/>
            <a:r>
              <a:rPr lang="el-GR" sz="2800" u="sng" dirty="0" smtClean="0"/>
              <a:t>Οδηγία ΟΔ78-2012-11 </a:t>
            </a:r>
            <a:r>
              <a:rPr lang="el-GR" sz="2800" dirty="0" smtClean="0"/>
              <a:t>περί των όρων και της διαδικασίας διάθεσης μεριδίων ΟΣΕ στο έδαφος της Δημοκρατίας, της οργάνωσης του δικτύου διάθεσης και των υποχρεώσεων των προσώπων που μετέχουν στο δίκτυο.</a:t>
            </a:r>
          </a:p>
        </p:txBody>
      </p:sp>
      <p:pic>
        <p:nvPicPr>
          <p:cNvPr id="2050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56" y="5517232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Ευθύνη Προσώπων που συμβάλλονται με ΕΔ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Πρόσωπα που συμβάλλονται με ΕΔ ευθύνονται</a:t>
            </a:r>
            <a:r>
              <a:rPr lang="en-US" dirty="0"/>
              <a:t>:</a:t>
            </a:r>
            <a:endParaRPr lang="el-GR" dirty="0"/>
          </a:p>
          <a:p>
            <a:pPr algn="just">
              <a:buFontTx/>
              <a:buChar char="-"/>
            </a:pPr>
            <a:r>
              <a:rPr lang="el-GR" dirty="0" smtClean="0"/>
              <a:t>Για τη συμμόρφωση τους με τις σχετικές νομοθετικές διατάξεις που τους αφορούν</a:t>
            </a:r>
          </a:p>
          <a:p>
            <a:pPr algn="just">
              <a:buFontTx/>
              <a:buChar char="-"/>
            </a:pPr>
            <a:r>
              <a:rPr lang="el-GR" dirty="0" smtClean="0"/>
              <a:t>Για </a:t>
            </a:r>
            <a:r>
              <a:rPr lang="el-GR" dirty="0"/>
              <a:t>τ</a:t>
            </a:r>
            <a:r>
              <a:rPr lang="el-GR" dirty="0" smtClean="0"/>
              <a:t>ους υπαλλήλους τους</a:t>
            </a:r>
          </a:p>
          <a:p>
            <a:pPr algn="just">
              <a:buFontTx/>
              <a:buChar char="-"/>
            </a:pPr>
            <a:r>
              <a:rPr lang="el-GR" dirty="0" smtClean="0"/>
              <a:t>Για τους αντιπροσώπους τους</a:t>
            </a:r>
          </a:p>
          <a:p>
            <a:pPr algn="just">
              <a:buFontTx/>
              <a:buChar char="-"/>
            </a:pPr>
            <a:r>
              <a:rPr lang="el-GR" dirty="0" smtClean="0"/>
              <a:t>Για τη συνεχή εκπαίδευση και επιμόρφωση των υπαλλήλων/αντιπροσώπων τους, καθώς και των προσώπων που χρησιμοποιούν οι αντιπρόσωποι τους για τη διάθεση μεριδίων </a:t>
            </a:r>
          </a:p>
          <a:p>
            <a:pPr algn="just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952" y="5589240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Ευθύνη Αντιπροσώπων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3600" dirty="0" smtClean="0"/>
              <a:t>Αντιπρόσωποι ευθύνονται</a:t>
            </a:r>
            <a:r>
              <a:rPr lang="el-GR" sz="3600" dirty="0"/>
              <a:t> </a:t>
            </a:r>
            <a:r>
              <a:rPr lang="el-GR" sz="3600" dirty="0" smtClean="0"/>
              <a:t>για κάθε πράξη ή παράλειψη δική τους ή των προσώπων που χρησιμοποιούν για τη διάθεση μεριδίων.</a:t>
            </a:r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804">
            <a:off x="5484476" y="5316910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Δι</a:t>
            </a:r>
            <a:r>
              <a:rPr lang="el-GR" sz="3600" b="1" dirty="0">
                <a:solidFill>
                  <a:srgbClr val="FF0000"/>
                </a:solidFill>
              </a:rPr>
              <a:t>ά</a:t>
            </a:r>
            <a:r>
              <a:rPr lang="el-GR" sz="3600" b="1" dirty="0" smtClean="0">
                <a:solidFill>
                  <a:srgbClr val="FF0000"/>
                </a:solidFill>
              </a:rPr>
              <a:t>θεση μεριδίων αλλοδαπών ΟΣΕ που </a:t>
            </a:r>
            <a:r>
              <a:rPr lang="el-GR" sz="3600" b="1" u="sng" dirty="0" smtClean="0">
                <a:solidFill>
                  <a:srgbClr val="FF0000"/>
                </a:solidFill>
              </a:rPr>
              <a:t>δεν</a:t>
            </a:r>
            <a:r>
              <a:rPr lang="el-GR" sz="3600" b="1" dirty="0" smtClean="0">
                <a:solidFill>
                  <a:srgbClr val="FF0000"/>
                </a:solidFill>
              </a:rPr>
              <a:t> εμπίπτουν στο πεδίο εφαρμογής της Οδηγίας 2009/65/ΕΚ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l-GR" dirty="0" smtClean="0"/>
              <a:t> Μέρος ΙΙΙ (</a:t>
            </a:r>
            <a:r>
              <a:rPr lang="el-GR" u="sng" dirty="0" smtClean="0"/>
              <a:t>Άρθρα 105 -108 </a:t>
            </a:r>
            <a:r>
              <a:rPr lang="el-GR" dirty="0" smtClean="0"/>
              <a:t>του Ν.78(Ι)/2012)</a:t>
            </a:r>
          </a:p>
          <a:p>
            <a:endParaRPr lang="el-GR" dirty="0" smtClean="0"/>
          </a:p>
          <a:p>
            <a:pPr algn="just"/>
            <a:r>
              <a:rPr lang="el-GR" dirty="0" smtClean="0"/>
              <a:t>Οδηγία ΟΔ78-2012-33 για τη διάθεση αλλοδαπών ΟΣΕ που δεν εμπίπτουν στο πεδίο εφαρμογής της Οδηγίας 2009/65/ΕΚ</a:t>
            </a:r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804">
            <a:off x="5366551" y="5100885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Διάθεση μεριδίων αλλοδαπών ΟΣΕ που </a:t>
            </a:r>
            <a:r>
              <a:rPr lang="el-GR" sz="3600" b="1" u="sng" dirty="0">
                <a:solidFill>
                  <a:srgbClr val="FF0000"/>
                </a:solidFill>
              </a:rPr>
              <a:t>δεν</a:t>
            </a:r>
            <a:r>
              <a:rPr lang="el-GR" sz="3600" b="1" dirty="0">
                <a:solidFill>
                  <a:srgbClr val="FF0000"/>
                </a:solidFill>
              </a:rPr>
              <a:t> εμπίπτουν στο πεδίο εφαρμογής της Οδηγίας 2009/65/ΕΚ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just"/>
            <a:r>
              <a:rPr lang="el-GR" dirty="0" smtClean="0"/>
              <a:t>Προϋποθέτει άδεια από την Επιτροπή Κεφαλαιαγοράς</a:t>
            </a:r>
            <a:r>
              <a:rPr lang="en-US" dirty="0" smtClean="0"/>
              <a:t>:</a:t>
            </a:r>
            <a:endParaRPr lang="el-GR" dirty="0" smtClean="0"/>
          </a:p>
          <a:p>
            <a:pPr algn="just">
              <a:buFontTx/>
              <a:buChar char="-"/>
            </a:pPr>
            <a:r>
              <a:rPr lang="el-GR" dirty="0" smtClean="0"/>
              <a:t>υποβολή </a:t>
            </a:r>
            <a:r>
              <a:rPr lang="el-GR" b="1" dirty="0" smtClean="0"/>
              <a:t>φακέλου αίτησης </a:t>
            </a:r>
            <a:r>
              <a:rPr lang="el-GR" dirty="0" smtClean="0"/>
              <a:t>(Παρ. Ι &amp; ΙΙ ΟΔ78-2012-33)</a:t>
            </a:r>
          </a:p>
          <a:p>
            <a:pPr algn="just">
              <a:buFontTx/>
              <a:buChar char="-"/>
            </a:pPr>
            <a:r>
              <a:rPr lang="el-GR" dirty="0" smtClean="0"/>
              <a:t>Εντός 2 μηνών η Επιτροπή Κεφαλαιαγοράς αποφασίζει κατά πόσον εγκρίνεται ή όχι η αίτηση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89240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(β) Διαδικασία Κοινοποίησης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el-GR" sz="2800" dirty="0" smtClean="0"/>
              <a:t>Μέρος ΙΙ, Κεφάλαιο 4, Υποκεφάλαιο 1 (άρθρο 67 Ν.78(Ι)/2012</a:t>
            </a:r>
          </a:p>
          <a:p>
            <a:pPr algn="just"/>
            <a:r>
              <a:rPr lang="el-GR" sz="2800" dirty="0" smtClean="0"/>
              <a:t>Μέρος ΙΙ, Κεφάλαιο 4, Υποκεφάλαιο 2 (Άρθρ</a:t>
            </a:r>
            <a:r>
              <a:rPr lang="el-GR" sz="2800" dirty="0"/>
              <a:t>ο</a:t>
            </a:r>
            <a:r>
              <a:rPr lang="el-GR" sz="2800" dirty="0" smtClean="0"/>
              <a:t> 69 Ν.78(Ι)/2012)</a:t>
            </a:r>
          </a:p>
          <a:p>
            <a:pPr algn="just"/>
            <a:r>
              <a:rPr lang="el-GR" sz="2800" dirty="0" smtClean="0"/>
              <a:t>Κανονισμός</a:t>
            </a:r>
            <a:r>
              <a:rPr lang="en-US" sz="2800" dirty="0" smtClean="0"/>
              <a:t> (EE) </a:t>
            </a:r>
            <a:r>
              <a:rPr lang="el-GR" sz="2800" dirty="0" smtClean="0"/>
              <a:t>584/2010 για το περιεχόμενο της επιστολής κοινοποίησης</a:t>
            </a:r>
          </a:p>
          <a:p>
            <a:pPr algn="just"/>
            <a:r>
              <a:rPr lang="el-GR" sz="2800" dirty="0" smtClean="0"/>
              <a:t>Εγκύκλιος </a:t>
            </a:r>
            <a:r>
              <a:rPr lang="el-GR" sz="2800" dirty="0"/>
              <a:t>προς ΟΣΕΚΑ άλλων κρατών μελών που διαθέτουν τα μερίδια τους στη Δημοκρατία</a:t>
            </a:r>
            <a:endParaRPr lang="en-US" sz="2800" dirty="0"/>
          </a:p>
          <a:p>
            <a:pPr algn="just"/>
            <a:endParaRPr lang="el-GR" sz="2800" dirty="0" smtClean="0"/>
          </a:p>
        </p:txBody>
      </p:sp>
      <p:pic>
        <p:nvPicPr>
          <p:cNvPr id="11266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804">
            <a:off x="5484476" y="5316910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Κοινοποίηση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sz="4000" dirty="0" smtClean="0"/>
              <a:t>ΟΣΕΚΑ της 			  σε άλλο κράτος Δημοκρατίας			  μέλος της ΕΕ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4000" dirty="0" smtClean="0"/>
              <a:t>ΟΣΕΚΑ από άλλο          στη Δημοκρατία</a:t>
            </a:r>
          </a:p>
          <a:p>
            <a:pPr marL="0" indent="0">
              <a:buNone/>
            </a:pPr>
            <a:r>
              <a:rPr lang="el-GR" sz="4000" dirty="0" smtClean="0"/>
              <a:t>κράτος μέλος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3604212" y="24700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85032" y="429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068">
            <a:off x="5135769" y="5301208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Process 7"/>
          <p:cNvSpPr/>
          <p:nvPr/>
        </p:nvSpPr>
        <p:spPr>
          <a:xfrm>
            <a:off x="467544" y="1988840"/>
            <a:ext cx="3136668" cy="15841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ΟΣΕΚΑ της Δημοκρατίας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5040845" y="2040324"/>
            <a:ext cx="3757032" cy="153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Σε άλλο κράτος μέλος της ΕΕ</a:t>
            </a:r>
            <a:endParaRPr lang="en-US" sz="4000" b="1" dirty="0"/>
          </a:p>
        </p:txBody>
      </p:sp>
      <p:sp>
        <p:nvSpPr>
          <p:cNvPr id="10" name="Flowchart: Process 9"/>
          <p:cNvSpPr/>
          <p:nvPr/>
        </p:nvSpPr>
        <p:spPr>
          <a:xfrm>
            <a:off x="467544" y="4229088"/>
            <a:ext cx="3617488" cy="1360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ΟΣΕΚΑ από άλλο κράτος μέλος</a:t>
            </a:r>
            <a:endParaRPr lang="en-US" sz="3600" b="1" dirty="0"/>
          </a:p>
        </p:txBody>
      </p:sp>
      <p:sp>
        <p:nvSpPr>
          <p:cNvPr id="11" name="Flowchart: Process 10"/>
          <p:cNvSpPr/>
          <p:nvPr/>
        </p:nvSpPr>
        <p:spPr>
          <a:xfrm>
            <a:off x="5063441" y="4165080"/>
            <a:ext cx="3734436" cy="7856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Στη Δημοκρατία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659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ΟΣΕΚΑ της Δημοκρατίας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Υποβάλλεται Φάκελος Κοινοποίησης στην ΕΚ</a:t>
            </a:r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sz="2400" dirty="0" smtClean="0"/>
              <a:t>Εφόσον συμπληρωμένος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/>
              <a:t>Η ΕΚ εντός 10 ημερών διαβιβάζει το φάκελο στις αρμόδιες αρχές του κράτους μέλους υποδοχής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995936" y="2204864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995936" y="3212976"/>
            <a:ext cx="484632" cy="690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ΟΣΕΚΑ της Δημοκρατίας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Η διάθεση των </a:t>
            </a:r>
            <a:r>
              <a:rPr lang="el-GR" dirty="0"/>
              <a:t>μ</a:t>
            </a:r>
            <a:r>
              <a:rPr lang="el-GR" dirty="0" smtClean="0"/>
              <a:t>εριδίων σε άλλο κράτος μέλος δύναται να αρχίσει από την ημερομηνία κατά την οποία η ΕΚ θα τον ενημερώσει για τη διαβίβαση του φακέλου κοινοποίησης στις αρμόδιες αρχές του άλλου κράτους μέλους.</a:t>
            </a:r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164">
            <a:off x="5292080" y="5165606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ΟΣΕΚΑ άλλου κράτους μέλους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Η ΕΚ λαμβάνει επιστολή κοινοποίησης από τις αρμόδιες αρχές του κράτους μέλους καταγωγής του ΟΣΕΚΑ. </a:t>
            </a:r>
          </a:p>
          <a:p>
            <a:pPr algn="just"/>
            <a:r>
              <a:rPr lang="el-GR" dirty="0" smtClean="0"/>
              <a:t>Η διάθεση μεριδίων δύναται να αρχίσει από την ημερομηνία που ο ΟΣΕΚΑ θα ενημερωθεί για αυτή τη διαβίβαση από τις αρμόδιες αρχές του κράτους μέλους καταγωγής του. </a:t>
            </a:r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746">
            <a:off x="5514251" y="5306890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Φάκελος Κοινοποίησης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924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Περιλαμβάνει</a:t>
            </a:r>
            <a:r>
              <a:rPr lang="en-US" dirty="0" smtClean="0"/>
              <a:t>:</a:t>
            </a:r>
            <a:endParaRPr lang="el-GR" dirty="0" smtClean="0"/>
          </a:p>
          <a:p>
            <a:pPr algn="just"/>
            <a:r>
              <a:rPr lang="el-GR" dirty="0" smtClean="0"/>
              <a:t>Επιστολή κοινοποίησης (το υπόδειγμα καθορίζεται στον Κανονισμό (ΕΕ) 584/2010)</a:t>
            </a:r>
          </a:p>
          <a:p>
            <a:pPr algn="just"/>
            <a:r>
              <a:rPr lang="el-GR" dirty="0" smtClean="0"/>
              <a:t>Κανονισμό ή καταστατικά έγγραφα του ΟΣΕΚΑ, το ενημερωτικό δελτίο και όπου προκύπτει την τελευταία ετήσια και εξαμηνιαία έκθεση του</a:t>
            </a:r>
          </a:p>
          <a:p>
            <a:pPr algn="just"/>
            <a:r>
              <a:rPr lang="el-GR" dirty="0" smtClean="0"/>
              <a:t>Τις βασικές πληροφορίες για τους επενδυτές</a:t>
            </a:r>
          </a:p>
          <a:p>
            <a:pPr algn="just"/>
            <a:r>
              <a:rPr lang="el-GR" dirty="0" smtClean="0"/>
              <a:t>Βεβαίωση από αρμόδια αρχή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293">
            <a:off x="5225345" y="5150305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Διάθεση Μεριδίων ΟΣΕΚΑ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Για τη διάθεση μεριδίων ΟΣΕΚΑ άλλων κρατών μελών στη Δημοκρατία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Μέρος ΙΙ, Κεφάλαιο 4, Υποκεφάλαιο 2 (Άρθρο 70 του Ν.78(Ι)/2012)</a:t>
            </a:r>
          </a:p>
          <a:p>
            <a:pPr algn="just"/>
            <a:r>
              <a:rPr lang="el-GR" dirty="0"/>
              <a:t>Εγκύκλιος προς ΟΣΕΚΑ άλλων κρατών μελών που διαθέτουν τα μερίδια τους στη Δημοκρατία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682">
            <a:off x="5148064" y="5373216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Γλώσσα υποβολής του φακέλου κοινοποίησης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 smtClean="0"/>
              <a:t>Η επιστολή κοινοποίησης και η βεβαίωση από την αρμόδια αρχή συντάσσονται στα </a:t>
            </a:r>
            <a:r>
              <a:rPr lang="el-GR" u="sng" dirty="0" smtClean="0"/>
              <a:t>αγγλικά,</a:t>
            </a:r>
            <a:r>
              <a:rPr lang="el-GR" dirty="0" smtClean="0"/>
              <a:t> εκτός αν συμφωνηθεί με το άλλο κράτος μέλος να συνταχθούν σε επίσημη γλώσσα της Δημοκρατίας και του κράτους μέλους υποδοχής.</a:t>
            </a:r>
            <a:endParaRPr lang="en-US" u="sng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165">
            <a:off x="5220072" y="5157192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Τρόπος υποβολής φακέλου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400" dirty="0" smtClean="0"/>
              <a:t>Ο φάκελος κοινοποίησης (από και προς την ΕΚ ή άλλες αρμόδιες αρχές) υποβάλλεται και </a:t>
            </a:r>
            <a:r>
              <a:rPr lang="el-GR" sz="4400" smtClean="0"/>
              <a:t>διαβιβάζεται </a:t>
            </a:r>
            <a:r>
              <a:rPr lang="el-GR" sz="4400" u="sng" smtClean="0"/>
              <a:t>ηλεκτρονικά</a:t>
            </a:r>
            <a:endParaRPr lang="en-US" sz="4400" u="sng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746">
            <a:off x="5371721" y="5060588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sz="4400" b="1" dirty="0" smtClean="0"/>
              <a:t>Ευχαριστούμε για την προσοχή σας!</a:t>
            </a:r>
            <a:endParaRPr lang="en-US" sz="4400" b="1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746">
            <a:off x="5371721" y="5060588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746">
            <a:off x="257667" y="884124"/>
            <a:ext cx="3356079" cy="10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Διαδικασία Διάθεσης Μεριδίων - </a:t>
            </a:r>
            <a:r>
              <a:rPr lang="el-GR" sz="3600" b="1" dirty="0" smtClean="0">
                <a:solidFill>
                  <a:srgbClr val="FF0000"/>
                </a:solidFill>
              </a:rPr>
              <a:t>Άρθρο 16(1)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Συμπληρωμένη αίτηση διάθεσης μεριδίων προς την ΕΔ ή τον ίδιο τον ΟΣΕΚΑ,</a:t>
            </a:r>
          </a:p>
          <a:p>
            <a:r>
              <a:rPr lang="el-GR" dirty="0" smtClean="0"/>
              <a:t>Αποδοχή του κανονισμού ή των καταστατικών εγγράφων του ΟΣΕΚΑ, και</a:t>
            </a:r>
          </a:p>
          <a:p>
            <a:r>
              <a:rPr lang="el-GR" dirty="0" smtClean="0"/>
              <a:t>Καταβολή στο Θεματοφύλακα του ποσού που απαιτείται για την απόκτηση μεριδίων.</a:t>
            </a:r>
            <a:endParaRPr lang="en-US" dirty="0"/>
          </a:p>
        </p:txBody>
      </p:sp>
      <p:pic>
        <p:nvPicPr>
          <p:cNvPr id="307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991">
            <a:off x="5154896" y="5117317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8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Διαδικασία Διάθεσης Μεριδίων- </a:t>
            </a:r>
            <a:r>
              <a:rPr lang="el-GR" sz="3600" b="1" dirty="0" smtClean="0">
                <a:solidFill>
                  <a:srgbClr val="FF0000"/>
                </a:solidFill>
              </a:rPr>
              <a:t>Άρθρο 16(4)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 smtClean="0"/>
              <a:t>Η ΕΔ ή ο ίδιος ο ΟΣΕΚΑ, κατά περίπτωση, παραδίδουν </a:t>
            </a:r>
            <a:r>
              <a:rPr lang="el-GR" u="sng" dirty="0" smtClean="0"/>
              <a:t>υποχρεωτικά</a:t>
            </a:r>
            <a:r>
              <a:rPr lang="el-GR" dirty="0" smtClean="0"/>
              <a:t> στον επενδυτή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Τις βασικές πληροφορίες για τους επενδυτές (άρθρο 62 του Ν.78(Ι)/2012, Κανονισμός (ΕΕ) αριθ. 583/2010)</a:t>
            </a:r>
          </a:p>
          <a:p>
            <a:r>
              <a:rPr lang="el-GR" dirty="0" smtClean="0"/>
              <a:t>Τον κανονισμό ή τα καταστατικά έγγραφα του ΟΣΕΚΑ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2400" dirty="0" smtClean="0"/>
              <a:t>τα πιο πάνω παραδίδονται δωρεάν</a:t>
            </a:r>
            <a:endParaRPr lang="en-US" sz="2400" dirty="0"/>
          </a:p>
        </p:txBody>
      </p:sp>
      <p:pic>
        <p:nvPicPr>
          <p:cNvPr id="4098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9030">
            <a:off x="5220072" y="5301208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Διαδικασία Διάθεσης Μεριδίων- </a:t>
            </a:r>
            <a:r>
              <a:rPr lang="el-GR" sz="3600" b="1" dirty="0">
                <a:solidFill>
                  <a:srgbClr val="FF0000"/>
                </a:solidFill>
              </a:rPr>
              <a:t>Άρθρο 16(4)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Η ΕΔ ή ο ίδιος ο ΟΣΕΚΑ, κατά περίπτωση, παραδίδουν στον επενδυτή </a:t>
            </a:r>
            <a:r>
              <a:rPr lang="el-GR" u="sng" dirty="0" smtClean="0"/>
              <a:t>εφόσον το ζητήσει</a:t>
            </a:r>
            <a:r>
              <a:rPr lang="en-US" dirty="0" smtClean="0"/>
              <a:t>:</a:t>
            </a:r>
            <a:endParaRPr lang="el-GR" dirty="0"/>
          </a:p>
          <a:p>
            <a:pPr marL="0" indent="0" algn="just">
              <a:buNone/>
            </a:pPr>
            <a:endParaRPr lang="el-GR" dirty="0" smtClean="0"/>
          </a:p>
          <a:p>
            <a:pPr algn="just"/>
            <a:r>
              <a:rPr lang="el-GR" dirty="0" smtClean="0"/>
              <a:t>Το ενημερωτικό δελτίο (άρθρο 56, Παράρτημα, Τύπος Ι)</a:t>
            </a:r>
          </a:p>
          <a:p>
            <a:pPr algn="just"/>
            <a:r>
              <a:rPr lang="el-GR" dirty="0" smtClean="0"/>
              <a:t>Την τελευταία ετήσια και εξαμηνιαία έκθεση του ΟΣΕΚΑ (άρθρο 58, Παράρτημα, Τύπος ΙΙ)</a:t>
            </a:r>
            <a:endParaRPr lang="el-GR" dirty="0"/>
          </a:p>
        </p:txBody>
      </p:sp>
      <p:pic>
        <p:nvPicPr>
          <p:cNvPr id="5122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Διαδικασία Διάθεσης Μεριδίων - Άρθρο 70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ΟΣΕΚΑ που κατάγεται από άλλο κράτος μέλος</a:t>
            </a:r>
            <a:r>
              <a:rPr lang="en-US" dirty="0" smtClean="0"/>
              <a:t>:</a:t>
            </a:r>
            <a:endParaRPr lang="el-GR" dirty="0"/>
          </a:p>
          <a:p>
            <a:pPr algn="just">
              <a:buFontTx/>
              <a:buChar char="-"/>
            </a:pPr>
            <a:r>
              <a:rPr lang="el-GR" dirty="0" smtClean="0"/>
              <a:t>Υποχρεούται να υποδείξει </a:t>
            </a:r>
            <a:r>
              <a:rPr lang="el-GR" u="sng" dirty="0" smtClean="0"/>
              <a:t>πιστωτικό ίδρυμα </a:t>
            </a:r>
            <a:r>
              <a:rPr lang="el-GR" dirty="0" smtClean="0"/>
              <a:t>μέσω του οποίου θα εξασφαλίζονται στους μεριδιούχους που βρίσκονται στη Δημοκρατία οι πληρωμές και η εξαγορά των μεριδίων</a:t>
            </a:r>
          </a:p>
          <a:p>
            <a:pPr algn="just">
              <a:buFontTx/>
              <a:buChar char="-"/>
            </a:pPr>
            <a:r>
              <a:rPr lang="el-GR" dirty="0" smtClean="0"/>
              <a:t>Πρέπει να λάβει όλα τα απαραίτητα μέτρα ώστε να διασφαλιστεί η δημοσίευση στη Δημοκρατία των πληροφοριών που επιβάλλεται στον ΟΣΕΚΑ</a:t>
            </a:r>
            <a:endParaRPr lang="en-US" dirty="0"/>
          </a:p>
        </p:txBody>
      </p:sp>
      <p:pic>
        <p:nvPicPr>
          <p:cNvPr id="4" name="Picture 3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6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Διαδικασία Διάθεσης Μεριδίων - Άρθρο </a:t>
            </a:r>
            <a:r>
              <a:rPr lang="el-GR" b="1" dirty="0" smtClean="0">
                <a:solidFill>
                  <a:srgbClr val="FF0000"/>
                </a:solidFill>
              </a:rPr>
              <a:t>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/>
              <a:t>ΟΣΕΚΑ που κατάγεται από άλλο κράτος </a:t>
            </a:r>
            <a:r>
              <a:rPr lang="el-GR" sz="2800" dirty="0" smtClean="0"/>
              <a:t>μέλος υποχρεούται να παρέχει στους επενδυτές της Δημοκρατίας όλες τις πληροφορίες που απαιτείται να παρέχει στους επενδυτές στο κράτος μέλος καταγωγής του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>
              <a:buFontTx/>
              <a:buChar char="-"/>
            </a:pPr>
            <a:r>
              <a:rPr lang="el-GR" sz="2800" dirty="0" smtClean="0"/>
              <a:t>Ενημερωτικό δελτίο</a:t>
            </a:r>
          </a:p>
          <a:p>
            <a:pPr>
              <a:buFontTx/>
              <a:buChar char="-"/>
            </a:pPr>
            <a:r>
              <a:rPr lang="el-GR" sz="2800" dirty="0" smtClean="0"/>
              <a:t>Ετήσια και εξαμηνιαία έκθεση</a:t>
            </a:r>
          </a:p>
          <a:p>
            <a:pPr>
              <a:buFontTx/>
              <a:buChar char="-"/>
            </a:pPr>
            <a:r>
              <a:rPr lang="el-GR" sz="2800" dirty="0" smtClean="0"/>
              <a:t>Βασικές πληροφορίες για τους επενδυτές</a:t>
            </a:r>
          </a:p>
          <a:p>
            <a:pPr>
              <a:buFontTx/>
              <a:buChar char="-"/>
            </a:pPr>
            <a:r>
              <a:rPr lang="el-GR" sz="2800" dirty="0" smtClean="0"/>
              <a:t>Άλλες πληροφορίες</a:t>
            </a:r>
            <a:endParaRPr lang="el-GR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022">
            <a:off x="5292080" y="5445224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Διαδικασία Διάθεσης Μεριδίων - Άρθρο 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sz="4400" dirty="0" smtClean="0"/>
              <a:t>Οι βασικές</a:t>
            </a:r>
            <a:r>
              <a:rPr lang="en-GB" sz="4400" dirty="0" smtClean="0"/>
              <a:t> </a:t>
            </a:r>
            <a:r>
              <a:rPr lang="el-GR" sz="4400" dirty="0" smtClean="0"/>
              <a:t>και άλλες πληροφορίες για τους επενδυτές μεταφράζονται σε </a:t>
            </a:r>
            <a:r>
              <a:rPr lang="el-GR" sz="4400" b="1" dirty="0" smtClean="0"/>
              <a:t>επίσημη γλώσσα της Δημοκρατίας </a:t>
            </a:r>
            <a:r>
              <a:rPr lang="el-GR" sz="4400" dirty="0" smtClean="0"/>
              <a:t>ή στην </a:t>
            </a:r>
            <a:r>
              <a:rPr lang="el-GR" sz="4400" b="1" dirty="0" smtClean="0"/>
              <a:t>Αγγλική</a:t>
            </a:r>
          </a:p>
          <a:p>
            <a:pPr marL="0" indent="0" algn="just">
              <a:buNone/>
            </a:pPr>
            <a:endParaRPr lang="el-GR" dirty="0"/>
          </a:p>
        </p:txBody>
      </p:sp>
      <p:pic>
        <p:nvPicPr>
          <p:cNvPr id="4" name="Picture 2" descr="C:\Users\cvovidou\AppData\Local\Microsoft\Windows\Temporary Internet Files\Content.Outlook\BIR2HL93\stamp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023">
            <a:off x="5442289" y="5265303"/>
            <a:ext cx="3435096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1205</Words>
  <Application>Microsoft Office PowerPoint</Application>
  <PresentationFormat>On-screen Show (4:3)</PresentationFormat>
  <Paragraphs>144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Νέο Θεσμικό Πλαίσιο των Οργανισμών Συλλογικών Επενδύσεων Ανοικτού Τύπου</vt:lpstr>
      <vt:lpstr>(α) Διάθεση Μεριδίων ΟΣΕΚΑ</vt:lpstr>
      <vt:lpstr>Διάθεση Μεριδίων ΟΣΕΚΑ</vt:lpstr>
      <vt:lpstr>Διαδικασία Διάθεσης Μεριδίων - Άρθρο 16(1)</vt:lpstr>
      <vt:lpstr>Διαδικασία Διάθεσης Μεριδίων- Άρθρο 16(4)</vt:lpstr>
      <vt:lpstr>Διαδικασία Διάθεσης Μεριδίων- Άρθρο 16(4)</vt:lpstr>
      <vt:lpstr>Διαδικασία Διάθεσης Μεριδίων - Άρθρο 70</vt:lpstr>
      <vt:lpstr>Διαδικασία Διάθεσης Μεριδίων - Άρθρο 70</vt:lpstr>
      <vt:lpstr>Διαδικασία Διάθεσης Μεριδίων - Άρθρο 70</vt:lpstr>
      <vt:lpstr>Ανακοινώσεις/Διαφημίσεις  Άρθρο 66</vt:lpstr>
      <vt:lpstr>Πρόσωπα που διαθέτουν μερίδια ΟΣΕΚΑ</vt:lpstr>
      <vt:lpstr> Άρθρο 16(5) - «Πρόσωπα που συμβάλλονται με την Εταιρεία Διαχείρισης ΟΣΕΚΑ για τη διάθεση μεριδίων ΟΣΕΚΑ στη Δημοκρατία»: </vt:lpstr>
      <vt:lpstr>Αντιπρόσωποι</vt:lpstr>
      <vt:lpstr>  </vt:lpstr>
      <vt:lpstr>  </vt:lpstr>
      <vt:lpstr>Οδηγία ΟΔ78-2012-11</vt:lpstr>
      <vt:lpstr> Υποχρεώσεις προσώπων που συμβάλλονται με την ΕΔ </vt:lpstr>
      <vt:lpstr>Υποχρεώσεις Αντιπροσώπων</vt:lpstr>
      <vt:lpstr>Ευθύνη ΕΔ</vt:lpstr>
      <vt:lpstr>Ευθύνη Προσώπων που συμβάλλονται με ΕΔ</vt:lpstr>
      <vt:lpstr>Ευθύνη Αντιπροσώπων</vt:lpstr>
      <vt:lpstr>Διάθεση μεριδίων αλλοδαπών ΟΣΕ που δεν εμπίπτουν στο πεδίο εφαρμογής της Οδηγίας 2009/65/ΕΚ</vt:lpstr>
      <vt:lpstr>Διάθεση μεριδίων αλλοδαπών ΟΣΕ που δεν εμπίπτουν στο πεδίο εφαρμογής της Οδηγίας 2009/65/ΕΚ</vt:lpstr>
      <vt:lpstr>(β) Διαδικασία Κοινοποίησης</vt:lpstr>
      <vt:lpstr>Κοινοποίηση</vt:lpstr>
      <vt:lpstr>ΟΣΕΚΑ της Δημοκρατίας</vt:lpstr>
      <vt:lpstr>ΟΣΕΚΑ της Δημοκρατίας</vt:lpstr>
      <vt:lpstr>ΟΣΕΚΑ άλλου κράτους μέλους</vt:lpstr>
      <vt:lpstr>Φάκελος Κοινοποίησης</vt:lpstr>
      <vt:lpstr>Γλώσσα υποβολής του φακέλου κοινοποίησης</vt:lpstr>
      <vt:lpstr>Τρόπος υποβολής φακέλου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Νέο Θεσμικό Πλαίσιο των Οργανισμών Συλλογικών Επενδύσεων Ανοικτού Τύπου</dc:title>
  <dc:creator>Christiana Vovidou</dc:creator>
  <cp:lastModifiedBy>Georgina Georgiadou</cp:lastModifiedBy>
  <cp:revision>84</cp:revision>
  <dcterms:created xsi:type="dcterms:W3CDTF">2012-06-19T09:51:13Z</dcterms:created>
  <dcterms:modified xsi:type="dcterms:W3CDTF">2012-07-06T10:18:42Z</dcterms:modified>
</cp:coreProperties>
</file>