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8" r:id="rId3"/>
    <p:sldId id="268" r:id="rId4"/>
    <p:sldId id="271" r:id="rId5"/>
    <p:sldId id="272" r:id="rId6"/>
    <p:sldId id="273" r:id="rId7"/>
    <p:sldId id="263" r:id="rId8"/>
    <p:sldId id="264" r:id="rId9"/>
    <p:sldId id="269" r:id="rId10"/>
    <p:sldId id="267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D34"/>
    <a:srgbClr val="164A7C"/>
    <a:srgbClr val="25487A"/>
    <a:srgbClr val="CADC32"/>
    <a:srgbClr val="BEBFC2"/>
    <a:srgbClr val="00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blipFill>
                  <a:blip xmlns:r="http://schemas.openxmlformats.org/officeDocument/2006/relationships" r:embed="rId4"/>
                  <a:tile tx="0" ty="0" sx="100000" sy="100000" flip="none" algn="tl"/>
                </a:blipFill>
                <a:latin typeface="+mn-lt"/>
                <a:ea typeface="+mn-ea"/>
                <a:cs typeface="+mn-cs"/>
              </a:defRPr>
            </a:pPr>
            <a:r>
              <a:rPr lang="el-GR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blipFill>
                <a:blip xmlns:r="http://schemas.openxmlformats.org/officeDocument/2006/relationships" r:embed="rId4"/>
                <a:tile tx="0" ty="0" sx="100000" sy="100000" flip="none" algn="tl"/>
              </a:blip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540846456692909E-3"/>
          <c:y val="1.4445897705704758E-2"/>
          <c:w val="0.87408964729153216"/>
          <c:h val="0.906058001514451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English!$M$2</c:f>
              <c:strCache>
                <c:ptCount val="1"/>
                <c:pt idx="0">
                  <c:v>Total Authorised, Registered and Approved* Companies with Operations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English!$L$5:$L$13</c:f>
              <c:numCache>
                <c:formatCode>m/d/yyyy</c:formatCode>
                <c:ptCount val="9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44012</c:v>
                </c:pt>
                <c:pt idx="5">
                  <c:v>44104</c:v>
                </c:pt>
                <c:pt idx="6">
                  <c:v>44196</c:v>
                </c:pt>
                <c:pt idx="7">
                  <c:v>44286</c:v>
                </c:pt>
                <c:pt idx="8">
                  <c:v>44377</c:v>
                </c:pt>
              </c:numCache>
            </c:numRef>
          </c:cat>
          <c:val>
            <c:numRef>
              <c:f>English!$M$5:$M$13</c:f>
              <c:numCache>
                <c:formatCode>General</c:formatCode>
                <c:ptCount val="9"/>
                <c:pt idx="0">
                  <c:v>80</c:v>
                </c:pt>
                <c:pt idx="1">
                  <c:v>87</c:v>
                </c:pt>
                <c:pt idx="2">
                  <c:v>118</c:v>
                </c:pt>
                <c:pt idx="3">
                  <c:v>137</c:v>
                </c:pt>
                <c:pt idx="4">
                  <c:v>147</c:v>
                </c:pt>
                <c:pt idx="5">
                  <c:v>182</c:v>
                </c:pt>
                <c:pt idx="6">
                  <c:v>197</c:v>
                </c:pt>
                <c:pt idx="7">
                  <c:v>196</c:v>
                </c:pt>
                <c:pt idx="8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8-400E-B08D-195EC953B588}"/>
            </c:ext>
          </c:extLst>
        </c:ser>
        <c:ser>
          <c:idx val="1"/>
          <c:order val="1"/>
          <c:tx>
            <c:strRef>
              <c:f>English!$N$2</c:f>
              <c:strCache>
                <c:ptCount val="1"/>
                <c:pt idx="0">
                  <c:v>Total Authorised, Registered and Approved* Companies without Operations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English!$L$5:$L$13</c:f>
              <c:numCache>
                <c:formatCode>m/d/yyyy</c:formatCode>
                <c:ptCount val="9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44012</c:v>
                </c:pt>
                <c:pt idx="5">
                  <c:v>44104</c:v>
                </c:pt>
                <c:pt idx="6">
                  <c:v>44196</c:v>
                </c:pt>
                <c:pt idx="7">
                  <c:v>44286</c:v>
                </c:pt>
                <c:pt idx="8">
                  <c:v>44377</c:v>
                </c:pt>
              </c:numCache>
            </c:numRef>
          </c:cat>
          <c:val>
            <c:numRef>
              <c:f>English!$N$5:$N$13</c:f>
              <c:numCache>
                <c:formatCode>General</c:formatCode>
                <c:ptCount val="9"/>
                <c:pt idx="0">
                  <c:v>22</c:v>
                </c:pt>
                <c:pt idx="1">
                  <c:v>58</c:v>
                </c:pt>
                <c:pt idx="2">
                  <c:v>56</c:v>
                </c:pt>
                <c:pt idx="3">
                  <c:v>73</c:v>
                </c:pt>
                <c:pt idx="4">
                  <c:v>91</c:v>
                </c:pt>
                <c:pt idx="5">
                  <c:v>91</c:v>
                </c:pt>
                <c:pt idx="6">
                  <c:v>86</c:v>
                </c:pt>
                <c:pt idx="7">
                  <c:v>88</c:v>
                </c:pt>
                <c:pt idx="8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E8-400E-B08D-195EC953B588}"/>
            </c:ext>
          </c:extLst>
        </c:ser>
        <c:ser>
          <c:idx val="2"/>
          <c:order val="2"/>
          <c:tx>
            <c:strRef>
              <c:f>English!$O$2</c:f>
              <c:strCache>
                <c:ptCount val="1"/>
                <c:pt idx="0">
                  <c:v>Total Authorised, Registered and Approved* Companies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English!$L$5:$L$13</c:f>
              <c:numCache>
                <c:formatCode>m/d/yyyy</c:formatCode>
                <c:ptCount val="9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44012</c:v>
                </c:pt>
                <c:pt idx="5">
                  <c:v>44104</c:v>
                </c:pt>
                <c:pt idx="6">
                  <c:v>44196</c:v>
                </c:pt>
                <c:pt idx="7">
                  <c:v>44286</c:v>
                </c:pt>
                <c:pt idx="8">
                  <c:v>44377</c:v>
                </c:pt>
              </c:numCache>
            </c:numRef>
          </c:cat>
          <c:val>
            <c:numRef>
              <c:f>English!$O$5:$O$13</c:f>
              <c:numCache>
                <c:formatCode>General</c:formatCode>
                <c:ptCount val="9"/>
                <c:pt idx="0">
                  <c:v>102</c:v>
                </c:pt>
                <c:pt idx="1">
                  <c:v>145</c:v>
                </c:pt>
                <c:pt idx="2">
                  <c:v>174</c:v>
                </c:pt>
                <c:pt idx="3">
                  <c:v>210</c:v>
                </c:pt>
                <c:pt idx="4">
                  <c:v>238</c:v>
                </c:pt>
                <c:pt idx="5">
                  <c:v>273</c:v>
                </c:pt>
                <c:pt idx="6">
                  <c:v>283</c:v>
                </c:pt>
                <c:pt idx="7">
                  <c:v>284</c:v>
                </c:pt>
                <c:pt idx="8">
                  <c:v>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E8-400E-B08D-195EC953B5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438200120"/>
        <c:axId val="438195808"/>
      </c:barChart>
      <c:catAx>
        <c:axId val="4382001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195808"/>
        <c:crosses val="autoZero"/>
        <c:auto val="0"/>
        <c:lblAlgn val="ctr"/>
        <c:lblOffset val="100"/>
        <c:noMultiLvlLbl val="0"/>
      </c:catAx>
      <c:valAx>
        <c:axId val="438195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8200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107312464133436"/>
          <c:y val="0.21289801954629942"/>
          <c:w val="0.11892687535866585"/>
          <c:h val="0.74820044554403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blipFill>
            <a:blip xmlns:r="http://schemas.openxmlformats.org/officeDocument/2006/relationships" r:embed="rId4"/>
            <a:tile tx="0" ty="0" sx="100000" sy="100000" flip="none" algn="tl"/>
          </a:blipFill>
        </a:defRPr>
      </a:pPr>
      <a:endParaRPr lang="en-US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FAEF6-8515-4E82-937A-29E0D81D7CD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BD676-EE47-4766-8F3F-8AF30FEDE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9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310-67E8-4BAD-9074-A40B5F382A5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7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310-67E8-4BAD-9074-A40B5F382A5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5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310-67E8-4BAD-9074-A40B5F382A5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7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310-67E8-4BAD-9074-A40B5F382A5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310-67E8-4BAD-9074-A40B5F382A5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2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310-67E8-4BAD-9074-A40B5F382A5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6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310-67E8-4BAD-9074-A40B5F382A5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8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310-67E8-4BAD-9074-A40B5F382A5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0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310-67E8-4BAD-9074-A40B5F382A5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310-67E8-4BAD-9074-A40B5F382A5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7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5310-67E8-4BAD-9074-A40B5F382A5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6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D5310-67E8-4BAD-9074-A40B5F382A5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6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29519C-02F5-442E-8FBF-38E491BEC159}"/>
              </a:ext>
            </a:extLst>
          </p:cNvPr>
          <p:cNvSpPr/>
          <p:nvPr/>
        </p:nvSpPr>
        <p:spPr>
          <a:xfrm>
            <a:off x="6095999" y="0"/>
            <a:ext cx="6096001" cy="6917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A5603-A442-4185-9992-0EF513D5864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2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757" y="0"/>
            <a:ext cx="5594485" cy="6858000"/>
          </a:xfrm>
        </p:spPr>
        <p:txBody>
          <a:bodyPr anchor="ctr">
            <a:noAutofit/>
          </a:bodyPr>
          <a:lstStyle/>
          <a:p>
            <a:r>
              <a:rPr lang="en-US" sz="6600" dirty="0">
                <a:solidFill>
                  <a:srgbClr val="CADC32"/>
                </a:solidFill>
              </a:rPr>
              <a:t>“Cypriot Regulatory Landscape of the Fund Industry</a:t>
            </a:r>
            <a:r>
              <a:rPr lang="en-US" sz="6600" dirty="0" smtClean="0">
                <a:solidFill>
                  <a:srgbClr val="CADC32"/>
                </a:solidFill>
              </a:rPr>
              <a:t>”</a:t>
            </a:r>
            <a:r>
              <a:rPr lang="el-GR" sz="4000" dirty="0" smtClean="0">
                <a:solidFill>
                  <a:srgbClr val="0070C0"/>
                </a:solidFill>
              </a:rPr>
              <a:t> </a:t>
            </a:r>
            <a:endParaRPr lang="en-US" sz="2000" b="0" dirty="0">
              <a:solidFill>
                <a:srgbClr val="BDBEC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5EF496-E8BD-4025-822C-1F00AFFE1273}"/>
              </a:ext>
            </a:extLst>
          </p:cNvPr>
          <p:cNvGrpSpPr/>
          <p:nvPr/>
        </p:nvGrpSpPr>
        <p:grpSpPr>
          <a:xfrm>
            <a:off x="6725092" y="1534283"/>
            <a:ext cx="4837813" cy="3789434"/>
            <a:chOff x="6725092" y="646502"/>
            <a:chExt cx="4837813" cy="37894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E7AA9B0-F937-4DEC-A7CA-65052E3638AA}"/>
                </a:ext>
              </a:extLst>
            </p:cNvPr>
            <p:cNvGrpSpPr/>
            <p:nvPr/>
          </p:nvGrpSpPr>
          <p:grpSpPr>
            <a:xfrm>
              <a:off x="6725092" y="2481699"/>
              <a:ext cx="4837813" cy="1954237"/>
              <a:chOff x="6896012" y="2905780"/>
              <a:chExt cx="4837813" cy="195423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896012" y="2905780"/>
                <a:ext cx="4837813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77C1"/>
                    </a:solidFill>
                    <a:latin typeface="Century Gothic" panose="020B0502020202020204" pitchFamily="34" charset="0"/>
                  </a:rPr>
                  <a:t>Mr. GEORGIOS KARATZIAS</a:t>
                </a:r>
                <a:endParaRPr lang="en-US" b="1" dirty="0">
                  <a:solidFill>
                    <a:srgbClr val="0077C1"/>
                  </a:solidFill>
                  <a:latin typeface="Century Gothic" panose="020B0502020202020204" pitchFamily="34" charset="0"/>
                </a:endParaRPr>
              </a:p>
              <a:p>
                <a:pPr algn="ctr"/>
                <a:endParaRPr lang="en-US" sz="800" dirty="0">
                  <a:solidFill>
                    <a:srgbClr val="25487A"/>
                  </a:solidFill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US" dirty="0" smtClean="0">
                    <a:solidFill>
                      <a:srgbClr val="25487A"/>
                    </a:solidFill>
                    <a:latin typeface="Century Gothic" panose="020B0502020202020204" pitchFamily="34" charset="0"/>
                  </a:rPr>
                  <a:t>Vice - Chairman</a:t>
                </a:r>
                <a:r>
                  <a:rPr lang="en-US" dirty="0">
                    <a:solidFill>
                      <a:srgbClr val="25487A"/>
                    </a:solidFill>
                    <a:latin typeface="Century Gothic" panose="020B0502020202020204" pitchFamily="34" charset="0"/>
                  </a:rPr>
                  <a:t>, Cyprus Securities and Exchange Commission 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052119" y="4275242"/>
                <a:ext cx="45255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25487A"/>
                    </a:solidFill>
                    <a:latin typeface="Century Gothic" panose="020B0502020202020204" pitchFamily="34" charset="0"/>
                  </a:rPr>
                  <a:t>0100 Conference Cyprus at Limassol Marina</a:t>
                </a:r>
                <a:endParaRPr lang="en-US" sz="1600" dirty="0" smtClean="0">
                  <a:solidFill>
                    <a:srgbClr val="25487A"/>
                  </a:solidFill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US" sz="1600" dirty="0" smtClean="0">
                    <a:solidFill>
                      <a:srgbClr val="25487A"/>
                    </a:solidFill>
                    <a:latin typeface="Century Gothic" panose="020B0502020202020204" pitchFamily="34" charset="0"/>
                  </a:rPr>
                  <a:t>13 </a:t>
                </a:r>
                <a:r>
                  <a:rPr lang="en-US" sz="1600" dirty="0">
                    <a:solidFill>
                      <a:srgbClr val="25487A"/>
                    </a:solidFill>
                    <a:latin typeface="Century Gothic" panose="020B0502020202020204" pitchFamily="34" charset="0"/>
                  </a:rPr>
                  <a:t>October 2021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666" y="646502"/>
              <a:ext cx="4350665" cy="1569466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F6EA188-54E1-4DBC-BB71-2D522EF173D8}"/>
              </a:ext>
            </a:extLst>
          </p:cNvPr>
          <p:cNvSpPr/>
          <p:nvPr/>
        </p:nvSpPr>
        <p:spPr>
          <a:xfrm>
            <a:off x="10251034" y="1744208"/>
            <a:ext cx="231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5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7EFC60-7A22-47D8-855E-24B641F6E0C3}"/>
              </a:ext>
            </a:extLst>
          </p:cNvPr>
          <p:cNvSpPr/>
          <p:nvPr/>
        </p:nvSpPr>
        <p:spPr>
          <a:xfrm>
            <a:off x="-95416" y="-1"/>
            <a:ext cx="12287416" cy="693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4672B7-2E98-4B20-B62C-33BAB5F35ED9}"/>
              </a:ext>
            </a:extLst>
          </p:cNvPr>
          <p:cNvGrpSpPr/>
          <p:nvPr/>
        </p:nvGrpSpPr>
        <p:grpSpPr>
          <a:xfrm>
            <a:off x="3021830" y="1680655"/>
            <a:ext cx="6148340" cy="3496690"/>
            <a:chOff x="1351849" y="1441929"/>
            <a:chExt cx="6148340" cy="349669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FF80ACC-5A08-48F5-8973-891B1BF48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1849" y="1441929"/>
              <a:ext cx="3172443" cy="291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 descr="https://encrypted-tbn0.gstatic.com/images?q=tbn:ANd9GcQb5pqLCEyRQCi2MGnkhHhvWrAczU_U5tIGGgiiKPfdXdfXNRRE6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654" y="2999632"/>
              <a:ext cx="3687535" cy="1938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73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A8FE180D-D3C7-49D5-A75E-61C0659A7411}"/>
              </a:ext>
            </a:extLst>
          </p:cNvPr>
          <p:cNvSpPr/>
          <p:nvPr/>
        </p:nvSpPr>
        <p:spPr>
          <a:xfrm>
            <a:off x="-17127" y="6452816"/>
            <a:ext cx="12209127" cy="413137"/>
          </a:xfrm>
          <a:prstGeom prst="rect">
            <a:avLst/>
          </a:prstGeom>
          <a:solidFill>
            <a:srgbClr val="25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14" y="352601"/>
            <a:ext cx="963213" cy="88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052" y="1630326"/>
            <a:ext cx="7779357" cy="4724400"/>
          </a:xfrm>
        </p:spPr>
        <p:txBody>
          <a:bodyPr numCol="1">
            <a:normAutofit/>
          </a:bodyPr>
          <a:lstStyle/>
          <a:p>
            <a:pPr algn="just">
              <a:buClr>
                <a:srgbClr val="0062AC"/>
              </a:buClr>
              <a:buNone/>
            </a:pPr>
            <a:r>
              <a:rPr lang="en-US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lvl="0">
              <a:buClr>
                <a:srgbClr val="0062AC"/>
              </a:buClr>
              <a:buNone/>
            </a:pP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94727" y="6476822"/>
            <a:ext cx="457200" cy="365125"/>
          </a:xfrm>
        </p:spPr>
        <p:txBody>
          <a:bodyPr/>
          <a:lstStyle/>
          <a:p>
            <a:fld id="{AC6BDACF-25DA-4643-B666-162FC0E9D579}" type="slidenum"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</a:t>
            </a:fld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440073" y="6468884"/>
            <a:ext cx="3505200" cy="38100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October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6176" y="355519"/>
            <a:ext cx="11421328" cy="93345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25487A"/>
                </a:solidFill>
                <a:latin typeface="Century Gothic" panose="020B0502020202020204" pitchFamily="34" charset="0"/>
              </a:rPr>
              <a:t>REGULATORY TIMELINE </a:t>
            </a:r>
            <a:endParaRPr lang="en-US" sz="2800" b="1" dirty="0">
              <a:solidFill>
                <a:srgbClr val="25487A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0" y="6468884"/>
            <a:ext cx="4572000" cy="381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Cyprus Securities and Exchange Commission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67522" y="2928679"/>
            <a:ext cx="11512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9FD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CY AIF Law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12485" y="1750103"/>
            <a:ext cx="2256761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rgbClr val="009FDF"/>
                </a:solidFill>
                <a:latin typeface="Century Gothic" panose="020B0502020202020204" pitchFamily="34" charset="0"/>
              </a:rPr>
              <a:t>CY Open –Ended </a:t>
            </a:r>
          </a:p>
          <a:p>
            <a:r>
              <a:rPr lang="en-US" sz="1400" dirty="0">
                <a:solidFill>
                  <a:srgbClr val="009FDF"/>
                </a:solidFill>
                <a:latin typeface="Century Gothic" panose="020B0502020202020204" pitchFamily="34" charset="0"/>
              </a:rPr>
              <a:t>Undertakings for Collective Investment (UCI) Law (UCITS IV Directive)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49878" y="5425530"/>
            <a:ext cx="19422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9FDF"/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en-US" dirty="0"/>
              <a:t>CY AIFM Law (AIFMD Directive)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01763" y="5163920"/>
            <a:ext cx="23214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9FD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Amendment UCI Laws (UCITS V Directive)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16798" y="5701075"/>
            <a:ext cx="21803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9FDF"/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en-US" dirty="0"/>
              <a:t>Investment-based crowdfunding rules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82163" y="1744418"/>
            <a:ext cx="24539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9FD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New AIF Law </a:t>
            </a:r>
            <a:r>
              <a:rPr lang="el-GR" dirty="0"/>
              <a:t>(</a:t>
            </a:r>
            <a:r>
              <a:rPr lang="en-US" dirty="0"/>
              <a:t>RAIFs)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078394" y="2720664"/>
            <a:ext cx="18882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9FDF"/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en-US" dirty="0"/>
              <a:t> Small AIFM Law (Mini-managers)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EDB147E1-BD4B-46FC-A325-8B36FB074C45}"/>
              </a:ext>
            </a:extLst>
          </p:cNvPr>
          <p:cNvCxnSpPr>
            <a:stCxn id="38" idx="0"/>
            <a:endCxn id="27" idx="0"/>
          </p:cNvCxnSpPr>
          <p:nvPr/>
        </p:nvCxnSpPr>
        <p:spPr>
          <a:xfrm rot="16200000" flipH="1" flipV="1">
            <a:off x="1931774" y="2030814"/>
            <a:ext cx="1689803" cy="1128380"/>
          </a:xfrm>
          <a:prstGeom prst="bentConnector5">
            <a:avLst>
              <a:gd name="adj1" fmla="val -105"/>
              <a:gd name="adj2" fmla="val 100236"/>
              <a:gd name="adj3" fmla="val 84606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307E32EC-82D4-4A25-AB4B-120933300E34}"/>
              </a:ext>
            </a:extLst>
          </p:cNvPr>
          <p:cNvCxnSpPr>
            <a:cxnSpLocks/>
            <a:stCxn id="28" idx="2"/>
            <a:endCxn id="39" idx="2"/>
          </p:cNvCxnSpPr>
          <p:nvPr/>
        </p:nvCxnSpPr>
        <p:spPr>
          <a:xfrm rot="5400000">
            <a:off x="1617046" y="4382431"/>
            <a:ext cx="2170290" cy="962348"/>
          </a:xfrm>
          <a:prstGeom prst="bentConnector5">
            <a:avLst>
              <a:gd name="adj1" fmla="val 37946"/>
              <a:gd name="adj2" fmla="val -361"/>
              <a:gd name="adj3" fmla="val 100082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B7A62813-161F-4856-B48A-CE353B1B22CD}"/>
              </a:ext>
            </a:extLst>
          </p:cNvPr>
          <p:cNvCxnSpPr>
            <a:cxnSpLocks/>
            <a:stCxn id="58" idx="0"/>
            <a:endCxn id="49" idx="0"/>
          </p:cNvCxnSpPr>
          <p:nvPr/>
        </p:nvCxnSpPr>
        <p:spPr>
          <a:xfrm rot="16200000" flipH="1">
            <a:off x="9141394" y="2601784"/>
            <a:ext cx="719242" cy="957002"/>
          </a:xfrm>
          <a:prstGeom prst="bentConnector3">
            <a:avLst>
              <a:gd name="adj1" fmla="val -3203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5496F569-B45C-4493-9EC5-AC5820E59C15}"/>
              </a:ext>
            </a:extLst>
          </p:cNvPr>
          <p:cNvCxnSpPr>
            <a:cxnSpLocks/>
            <a:stCxn id="49" idx="2"/>
            <a:endCxn id="50" idx="2"/>
          </p:cNvCxnSpPr>
          <p:nvPr/>
        </p:nvCxnSpPr>
        <p:spPr>
          <a:xfrm rot="5400000">
            <a:off x="8170321" y="4415099"/>
            <a:ext cx="2445835" cy="1172556"/>
          </a:xfrm>
          <a:prstGeom prst="bentConnector3">
            <a:avLst>
              <a:gd name="adj1" fmla="val 100363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A8304D88-BEA7-49B1-99BB-71F5BCC5F48F}"/>
              </a:ext>
            </a:extLst>
          </p:cNvPr>
          <p:cNvCxnSpPr>
            <a:cxnSpLocks/>
            <a:stCxn id="31" idx="2"/>
            <a:endCxn id="53" idx="2"/>
          </p:cNvCxnSpPr>
          <p:nvPr/>
        </p:nvCxnSpPr>
        <p:spPr>
          <a:xfrm rot="16200000" flipH="1">
            <a:off x="5724904" y="4149558"/>
            <a:ext cx="1908680" cy="1166484"/>
          </a:xfrm>
          <a:prstGeom prst="bentConnector3">
            <a:avLst>
              <a:gd name="adj1" fmla="val 100464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D598287C-21AF-40D1-8244-F53781EA6F57}"/>
              </a:ext>
            </a:extLst>
          </p:cNvPr>
          <p:cNvCxnSpPr>
            <a:cxnSpLocks/>
            <a:stCxn id="37" idx="0"/>
            <a:endCxn id="30" idx="0"/>
          </p:cNvCxnSpPr>
          <p:nvPr/>
        </p:nvCxnSpPr>
        <p:spPr>
          <a:xfrm rot="16200000" flipH="1" flipV="1">
            <a:off x="4193089" y="2889833"/>
            <a:ext cx="511227" cy="588917"/>
          </a:xfrm>
          <a:prstGeom prst="bentConnector3">
            <a:avLst>
              <a:gd name="adj1" fmla="val -347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B9F94307-3618-42F2-87BB-5EE018125D50}"/>
              </a:ext>
            </a:extLst>
          </p:cNvPr>
          <p:cNvCxnSpPr>
            <a:cxnSpLocks/>
            <a:stCxn id="52" idx="0"/>
            <a:endCxn id="31" idx="0"/>
          </p:cNvCxnSpPr>
          <p:nvPr/>
        </p:nvCxnSpPr>
        <p:spPr>
          <a:xfrm rot="16200000" flipH="1" flipV="1">
            <a:off x="5904818" y="1935602"/>
            <a:ext cx="1695488" cy="1313120"/>
          </a:xfrm>
          <a:prstGeom prst="bentConnector3">
            <a:avLst>
              <a:gd name="adj1" fmla="val 313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592ADA-5B67-498B-88A7-4BB0B32A4654}"/>
              </a:ext>
            </a:extLst>
          </p:cNvPr>
          <p:cNvGrpSpPr/>
          <p:nvPr/>
        </p:nvGrpSpPr>
        <p:grpSpPr>
          <a:xfrm>
            <a:off x="1131916" y="3439906"/>
            <a:ext cx="9928169" cy="1481557"/>
            <a:chOff x="987039" y="3333580"/>
            <a:chExt cx="9928169" cy="14815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AD53866-0131-4A88-BA8D-8C0B6199C3E5}"/>
                </a:ext>
              </a:extLst>
            </p:cNvPr>
            <p:cNvGrpSpPr/>
            <p:nvPr/>
          </p:nvGrpSpPr>
          <p:grpSpPr>
            <a:xfrm>
              <a:off x="1747649" y="3333580"/>
              <a:ext cx="8406949" cy="1481557"/>
              <a:chOff x="2539589" y="2874219"/>
              <a:chExt cx="8406949" cy="148155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49AA141-7ECF-4268-8E7D-3A8FCE531A4D}"/>
                  </a:ext>
                </a:extLst>
              </p:cNvPr>
              <p:cNvGrpSpPr/>
              <p:nvPr/>
            </p:nvGrpSpPr>
            <p:grpSpPr>
              <a:xfrm>
                <a:off x="2539589" y="2874219"/>
                <a:ext cx="639919" cy="1481557"/>
                <a:chOff x="2539589" y="2938043"/>
                <a:chExt cx="639919" cy="1481557"/>
              </a:xfrm>
            </p:grpSpPr>
            <p:cxnSp>
              <p:nvCxnSpPr>
                <p:cNvPr id="20" name="Straight Connector 19"/>
                <p:cNvCxnSpPr>
                  <a:cxnSpLocks/>
                </p:cNvCxnSpPr>
                <p:nvPr/>
              </p:nvCxnSpPr>
              <p:spPr>
                <a:xfrm>
                  <a:off x="2859548" y="3200400"/>
                  <a:ext cx="0" cy="121920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2539589" y="2938043"/>
                  <a:ext cx="63991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Century Gothic" panose="020B0502020202020204" pitchFamily="34" charset="0"/>
                    </a:rPr>
                    <a:t>2012</a:t>
                  </a: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3510468" y="2874219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entury Gothic" panose="020B0502020202020204" pitchFamily="34" charset="0"/>
                  </a:rPr>
                  <a:t>2013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B12AB3C-36DC-40EF-BEC7-C808AD9A2C73}"/>
                  </a:ext>
                </a:extLst>
              </p:cNvPr>
              <p:cNvGrpSpPr/>
              <p:nvPr/>
            </p:nvGrpSpPr>
            <p:grpSpPr>
              <a:xfrm>
                <a:off x="4481347" y="2874219"/>
                <a:ext cx="639919" cy="1481557"/>
                <a:chOff x="4886537" y="2938043"/>
                <a:chExt cx="639919" cy="1481557"/>
              </a:xfrm>
            </p:grpSpPr>
            <p:cxnSp>
              <p:nvCxnSpPr>
                <p:cNvPr id="26" name="Straight Connector 25"/>
                <p:cNvCxnSpPr>
                  <a:cxnSpLocks/>
                </p:cNvCxnSpPr>
                <p:nvPr/>
              </p:nvCxnSpPr>
              <p:spPr>
                <a:xfrm>
                  <a:off x="5206496" y="3200400"/>
                  <a:ext cx="0" cy="121920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4886537" y="2938043"/>
                  <a:ext cx="63991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Century Gothic" panose="020B0502020202020204" pitchFamily="34" charset="0"/>
                    </a:rPr>
                    <a:t>2014</a:t>
                  </a: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6423105" y="2874219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entury Gothic" panose="020B0502020202020204" pitchFamily="34" charset="0"/>
                  </a:rPr>
                  <a:t>2016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94F34AF-D773-4F26-9E6A-36A3B453F352}"/>
                  </a:ext>
                </a:extLst>
              </p:cNvPr>
              <p:cNvGrpSpPr/>
              <p:nvPr/>
            </p:nvGrpSpPr>
            <p:grpSpPr>
              <a:xfrm>
                <a:off x="8364863" y="2874219"/>
                <a:ext cx="639919" cy="1481557"/>
                <a:chOff x="8329496" y="2938043"/>
                <a:chExt cx="639919" cy="1481557"/>
              </a:xfrm>
            </p:grpSpPr>
            <p:cxnSp>
              <p:nvCxnSpPr>
                <p:cNvPr id="42" name="Straight Connector 41"/>
                <p:cNvCxnSpPr>
                  <a:cxnSpLocks/>
                </p:cNvCxnSpPr>
                <p:nvPr/>
              </p:nvCxnSpPr>
              <p:spPr>
                <a:xfrm>
                  <a:off x="8649455" y="3200400"/>
                  <a:ext cx="0" cy="121920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8329496" y="2938043"/>
                  <a:ext cx="63991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Century Gothic" panose="020B0502020202020204" pitchFamily="34" charset="0"/>
                    </a:rPr>
                    <a:t>2018</a:t>
                  </a:r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10306619" y="2874219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entury Gothic" panose="020B0502020202020204" pitchFamily="34" charset="0"/>
                  </a:rPr>
                  <a:t>2020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EB80A3B-BB79-46B1-A127-55C808F38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2185" y="3136576"/>
                <a:ext cx="0" cy="1219200"/>
              </a:xfrm>
              <a:prstGeom prst="line">
                <a:avLst/>
              </a:prstGeom>
              <a:solidFill>
                <a:schemeClr val="accent2"/>
              </a:solidFill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6FD8878-FD5F-4E70-9588-4A46C0D20E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5701" y="3136576"/>
                <a:ext cx="0" cy="1219200"/>
              </a:xfrm>
              <a:prstGeom prst="line">
                <a:avLst/>
              </a:prstGeom>
              <a:solidFill>
                <a:schemeClr val="accent2"/>
              </a:solidFill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3332660-1BEE-41D0-B130-30EB54A4C4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3943" y="3136576"/>
                <a:ext cx="0" cy="1219200"/>
              </a:xfrm>
              <a:prstGeom prst="line">
                <a:avLst/>
              </a:prstGeom>
              <a:solidFill>
                <a:schemeClr val="accent2"/>
              </a:solidFill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" name="Right Arrow 4"/>
            <p:cNvSpPr/>
            <p:nvPr/>
          </p:nvSpPr>
          <p:spPr>
            <a:xfrm>
              <a:off x="987039" y="3644482"/>
              <a:ext cx="9928169" cy="1143000"/>
            </a:xfrm>
            <a:prstGeom prst="rightArrow">
              <a:avLst>
                <a:gd name="adj1" fmla="val 63091"/>
                <a:gd name="adj2" fmla="val 50000"/>
              </a:avLst>
            </a:prstGeom>
            <a:solidFill>
              <a:srgbClr val="CADC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pc="50" dirty="0">
                  <a:ln w="9525" cmpd="sng">
                    <a:noFill/>
                    <a:prstDash val="solid"/>
                  </a:ln>
                  <a:solidFill>
                    <a:srgbClr val="25487A"/>
                  </a:solidFill>
                  <a:effectLst/>
                  <a:latin typeface="Century Gothic" panose="020B0502020202020204" pitchFamily="34" charset="0"/>
                </a:rPr>
                <a:t>FUNDS LEGAL FRAMEWORK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7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gulatory Update Newsletter - December 2020 - ZASMal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53" y="1795549"/>
            <a:ext cx="10287921" cy="447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A8FE180D-D3C7-49D5-A75E-61C0659A7411}"/>
              </a:ext>
            </a:extLst>
          </p:cNvPr>
          <p:cNvSpPr/>
          <p:nvPr/>
        </p:nvSpPr>
        <p:spPr>
          <a:xfrm>
            <a:off x="-17127" y="6452816"/>
            <a:ext cx="12209127" cy="413137"/>
          </a:xfrm>
          <a:prstGeom prst="rect">
            <a:avLst/>
          </a:prstGeom>
          <a:solidFill>
            <a:srgbClr val="25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914" y="352601"/>
            <a:ext cx="963213" cy="88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94727" y="6476822"/>
            <a:ext cx="457200" cy="365125"/>
          </a:xfrm>
        </p:spPr>
        <p:txBody>
          <a:bodyPr/>
          <a:lstStyle/>
          <a:p>
            <a:fld id="{AC6BDACF-25DA-4643-B666-162FC0E9D579}" type="slidenum"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</a:t>
            </a:fld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440073" y="6468884"/>
            <a:ext cx="3505200" cy="38100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October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6176" y="355519"/>
            <a:ext cx="11421328" cy="93345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25487A"/>
                </a:solidFill>
                <a:latin typeface="Century Gothic" panose="020B0502020202020204" pitchFamily="34" charset="0"/>
              </a:rPr>
              <a:t>REGULATORY UPDATES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0" y="6468884"/>
            <a:ext cx="4572000" cy="381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Cyprus Securities and Exchange Commission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7165A9-F89C-4143-A90C-2265A84A313A}"/>
              </a:ext>
            </a:extLst>
          </p:cNvPr>
          <p:cNvSpPr/>
          <p:nvPr/>
        </p:nvSpPr>
        <p:spPr>
          <a:xfrm>
            <a:off x="6912036" y="2137697"/>
            <a:ext cx="4501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Fund administrators</a:t>
            </a: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Loan Origination and Loan </a:t>
            </a:r>
            <a:r>
              <a:rPr lang="en-US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Participation</a:t>
            </a:r>
            <a:endParaRPr lang="el-GR" sz="15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New Partnership Law Enactment </a:t>
            </a: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Crypto funds  </a:t>
            </a:r>
            <a:endParaRPr lang="en-US" sz="15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CySEC</a:t>
            </a:r>
            <a:r>
              <a:rPr lang="en-GB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has created a dedicated section </a:t>
            </a:r>
            <a:r>
              <a:rPr lang="en-GB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 </a:t>
            </a: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its website on sustainable </a:t>
            </a:r>
            <a:r>
              <a:rPr lang="en-GB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finance</a:t>
            </a: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A8FE180D-D3C7-49D5-A75E-61C0659A7411}"/>
              </a:ext>
            </a:extLst>
          </p:cNvPr>
          <p:cNvSpPr/>
          <p:nvPr/>
        </p:nvSpPr>
        <p:spPr>
          <a:xfrm>
            <a:off x="-17127" y="6452816"/>
            <a:ext cx="12209127" cy="413137"/>
          </a:xfrm>
          <a:prstGeom prst="rect">
            <a:avLst/>
          </a:prstGeom>
          <a:solidFill>
            <a:srgbClr val="25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14" y="352601"/>
            <a:ext cx="963213" cy="88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94727" y="6476822"/>
            <a:ext cx="457200" cy="365125"/>
          </a:xfrm>
        </p:spPr>
        <p:txBody>
          <a:bodyPr/>
          <a:lstStyle/>
          <a:p>
            <a:fld id="{AC6BDACF-25DA-4643-B666-162FC0E9D579}" type="slidenum"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4</a:t>
            </a:fld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440073" y="6468884"/>
            <a:ext cx="3505200" cy="38100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October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6176" y="355519"/>
            <a:ext cx="11421328" cy="93345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25487A"/>
                </a:solidFill>
                <a:latin typeface="Century Gothic" panose="020B0502020202020204" pitchFamily="34" charset="0"/>
              </a:rPr>
              <a:t>TYPES OF AIFS</a:t>
            </a:r>
            <a:endParaRPr lang="en-US" sz="2800" b="1" dirty="0">
              <a:solidFill>
                <a:srgbClr val="25487A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856555" y="5317529"/>
            <a:ext cx="2920280" cy="78033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Footer Placeholder 6"/>
          <p:cNvSpPr txBox="1">
            <a:spLocks/>
          </p:cNvSpPr>
          <p:nvPr/>
        </p:nvSpPr>
        <p:spPr>
          <a:xfrm>
            <a:off x="3962400" y="6477000"/>
            <a:ext cx="457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500" dirty="0" smtClean="0">
                <a:solidFill>
                  <a:prstClr val="white"/>
                </a:solidFill>
                <a:latin typeface="Calibri"/>
              </a:rPr>
              <a:t>Cyprus Securities and </a:t>
            </a:r>
            <a:r>
              <a:rPr lang="en-US" sz="1500" dirty="0" err="1" smtClean="0">
                <a:solidFill>
                  <a:prstClr val="white"/>
                </a:solidFill>
                <a:latin typeface="Calibri"/>
              </a:rPr>
              <a:t>Excange</a:t>
            </a:r>
            <a:r>
              <a:rPr lang="en-US" sz="1500" dirty="0" smtClean="0">
                <a:solidFill>
                  <a:prstClr val="white"/>
                </a:solidFill>
                <a:latin typeface="Calibri"/>
              </a:rPr>
              <a:t> Commission</a:t>
            </a:r>
            <a:endParaRPr lang="en-US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408647" y="4835872"/>
            <a:ext cx="7839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just">
              <a:defRPr/>
            </a:pPr>
            <a:r>
              <a:rPr lang="en-US" dirty="0">
                <a:solidFill>
                  <a:srgbClr val="005A9E"/>
                </a:solidFill>
                <a:latin typeface="Calibri"/>
              </a:rPr>
              <a:t> </a:t>
            </a:r>
          </a:p>
          <a:p>
            <a:pPr marL="342891" indent="-342891" algn="just">
              <a:defRPr/>
            </a:pPr>
            <a:r>
              <a:rPr lang="en-US" sz="2000" dirty="0">
                <a:solidFill>
                  <a:srgbClr val="005A9E"/>
                </a:solidFill>
                <a:latin typeface="Calibri"/>
              </a:rPr>
              <a:t> </a:t>
            </a:r>
          </a:p>
          <a:p>
            <a:pPr marL="342891" indent="-342891" algn="just">
              <a:defRPr/>
            </a:pPr>
            <a:endParaRPr lang="en-US" dirty="0">
              <a:solidFill>
                <a:srgbClr val="005A9E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40659" y="4835871"/>
            <a:ext cx="7100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6928125" y="2123983"/>
            <a:ext cx="1435872" cy="4555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10453"/>
                </a:lnTo>
                <a:lnTo>
                  <a:pt x="1435872" y="310453"/>
                </a:lnTo>
                <a:lnTo>
                  <a:pt x="1435872" y="455563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  <p:sp>
        <p:nvSpPr>
          <p:cNvPr id="53" name="Freeform 52"/>
          <p:cNvSpPr/>
          <p:nvPr/>
        </p:nvSpPr>
        <p:spPr>
          <a:xfrm>
            <a:off x="4535069" y="645342"/>
            <a:ext cx="2495211" cy="754846"/>
          </a:xfrm>
          <a:custGeom>
            <a:avLst/>
            <a:gdLst>
              <a:gd name="connsiteX0" fmla="*/ 0 w 1566406"/>
              <a:gd name="connsiteY0" fmla="*/ 99467 h 994668"/>
              <a:gd name="connsiteX1" fmla="*/ 99467 w 1566406"/>
              <a:gd name="connsiteY1" fmla="*/ 0 h 994668"/>
              <a:gd name="connsiteX2" fmla="*/ 1466939 w 1566406"/>
              <a:gd name="connsiteY2" fmla="*/ 0 h 994668"/>
              <a:gd name="connsiteX3" fmla="*/ 1566406 w 1566406"/>
              <a:gd name="connsiteY3" fmla="*/ 99467 h 994668"/>
              <a:gd name="connsiteX4" fmla="*/ 1566406 w 1566406"/>
              <a:gd name="connsiteY4" fmla="*/ 895201 h 994668"/>
              <a:gd name="connsiteX5" fmla="*/ 1466939 w 1566406"/>
              <a:gd name="connsiteY5" fmla="*/ 994668 h 994668"/>
              <a:gd name="connsiteX6" fmla="*/ 99467 w 1566406"/>
              <a:gd name="connsiteY6" fmla="*/ 994668 h 994668"/>
              <a:gd name="connsiteX7" fmla="*/ 0 w 1566406"/>
              <a:gd name="connsiteY7" fmla="*/ 895201 h 994668"/>
              <a:gd name="connsiteX8" fmla="*/ 0 w 1566406"/>
              <a:gd name="connsiteY8" fmla="*/ 99467 h 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406" h="994668">
                <a:moveTo>
                  <a:pt x="0" y="99467"/>
                </a:moveTo>
                <a:cubicBezTo>
                  <a:pt x="0" y="44533"/>
                  <a:pt x="44533" y="0"/>
                  <a:pt x="99467" y="0"/>
                </a:cubicBezTo>
                <a:lnTo>
                  <a:pt x="1466939" y="0"/>
                </a:lnTo>
                <a:cubicBezTo>
                  <a:pt x="1521873" y="0"/>
                  <a:pt x="1566406" y="44533"/>
                  <a:pt x="1566406" y="99467"/>
                </a:cubicBezTo>
                <a:lnTo>
                  <a:pt x="1566406" y="895201"/>
                </a:lnTo>
                <a:cubicBezTo>
                  <a:pt x="1566406" y="950135"/>
                  <a:pt x="1521873" y="994668"/>
                  <a:pt x="1466939" y="994668"/>
                </a:cubicBezTo>
                <a:lnTo>
                  <a:pt x="99467" y="994668"/>
                </a:lnTo>
                <a:cubicBezTo>
                  <a:pt x="44533" y="994668"/>
                  <a:pt x="0" y="950135"/>
                  <a:pt x="0" y="895201"/>
                </a:cubicBezTo>
                <a:lnTo>
                  <a:pt x="0" y="9946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713" tIns="97713" rIns="97713" bIns="9771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/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AUTHORISED AIFs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dirty="0"/>
          </a:p>
        </p:txBody>
      </p:sp>
      <p:sp>
        <p:nvSpPr>
          <p:cNvPr id="54" name="Rounded Rectangle 53"/>
          <p:cNvSpPr/>
          <p:nvPr/>
        </p:nvSpPr>
        <p:spPr>
          <a:xfrm>
            <a:off x="1767892" y="2879638"/>
            <a:ext cx="2699397" cy="80852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Freeform 54"/>
          <p:cNvSpPr/>
          <p:nvPr/>
        </p:nvSpPr>
        <p:spPr>
          <a:xfrm>
            <a:off x="1935769" y="3029425"/>
            <a:ext cx="2721748" cy="849941"/>
          </a:xfrm>
          <a:custGeom>
            <a:avLst/>
            <a:gdLst>
              <a:gd name="connsiteX0" fmla="*/ 0 w 1566406"/>
              <a:gd name="connsiteY0" fmla="*/ 99467 h 994668"/>
              <a:gd name="connsiteX1" fmla="*/ 99467 w 1566406"/>
              <a:gd name="connsiteY1" fmla="*/ 0 h 994668"/>
              <a:gd name="connsiteX2" fmla="*/ 1466939 w 1566406"/>
              <a:gd name="connsiteY2" fmla="*/ 0 h 994668"/>
              <a:gd name="connsiteX3" fmla="*/ 1566406 w 1566406"/>
              <a:gd name="connsiteY3" fmla="*/ 99467 h 994668"/>
              <a:gd name="connsiteX4" fmla="*/ 1566406 w 1566406"/>
              <a:gd name="connsiteY4" fmla="*/ 895201 h 994668"/>
              <a:gd name="connsiteX5" fmla="*/ 1466939 w 1566406"/>
              <a:gd name="connsiteY5" fmla="*/ 994668 h 994668"/>
              <a:gd name="connsiteX6" fmla="*/ 99467 w 1566406"/>
              <a:gd name="connsiteY6" fmla="*/ 994668 h 994668"/>
              <a:gd name="connsiteX7" fmla="*/ 0 w 1566406"/>
              <a:gd name="connsiteY7" fmla="*/ 895201 h 994668"/>
              <a:gd name="connsiteX8" fmla="*/ 0 w 1566406"/>
              <a:gd name="connsiteY8" fmla="*/ 99467 h 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406" h="994668">
                <a:moveTo>
                  <a:pt x="0" y="99467"/>
                </a:moveTo>
                <a:cubicBezTo>
                  <a:pt x="0" y="44533"/>
                  <a:pt x="44533" y="0"/>
                  <a:pt x="99467" y="0"/>
                </a:cubicBezTo>
                <a:lnTo>
                  <a:pt x="1466939" y="0"/>
                </a:lnTo>
                <a:cubicBezTo>
                  <a:pt x="1521873" y="0"/>
                  <a:pt x="1566406" y="44533"/>
                  <a:pt x="1566406" y="99467"/>
                </a:cubicBezTo>
                <a:lnTo>
                  <a:pt x="1566406" y="895201"/>
                </a:lnTo>
                <a:cubicBezTo>
                  <a:pt x="1566406" y="950135"/>
                  <a:pt x="1521873" y="994668"/>
                  <a:pt x="1466939" y="994668"/>
                </a:cubicBezTo>
                <a:lnTo>
                  <a:pt x="99467" y="994668"/>
                </a:lnTo>
                <a:cubicBezTo>
                  <a:pt x="44533" y="994668"/>
                  <a:pt x="0" y="950135"/>
                  <a:pt x="0" y="895201"/>
                </a:cubicBezTo>
                <a:lnTo>
                  <a:pt x="0" y="99467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963" tIns="192963" rIns="192963" bIns="192963" numCol="1" spcCol="127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Fund (externally managed AIF)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Open/closed ended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792652" y="4199441"/>
            <a:ext cx="2920280" cy="78033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Freeform 56"/>
          <p:cNvSpPr/>
          <p:nvPr/>
        </p:nvSpPr>
        <p:spPr>
          <a:xfrm>
            <a:off x="1967473" y="4328584"/>
            <a:ext cx="3480902" cy="818144"/>
          </a:xfrm>
          <a:custGeom>
            <a:avLst/>
            <a:gdLst>
              <a:gd name="connsiteX0" fmla="*/ 0 w 1566406"/>
              <a:gd name="connsiteY0" fmla="*/ 99467 h 994668"/>
              <a:gd name="connsiteX1" fmla="*/ 99467 w 1566406"/>
              <a:gd name="connsiteY1" fmla="*/ 0 h 994668"/>
              <a:gd name="connsiteX2" fmla="*/ 1466939 w 1566406"/>
              <a:gd name="connsiteY2" fmla="*/ 0 h 994668"/>
              <a:gd name="connsiteX3" fmla="*/ 1566406 w 1566406"/>
              <a:gd name="connsiteY3" fmla="*/ 99467 h 994668"/>
              <a:gd name="connsiteX4" fmla="*/ 1566406 w 1566406"/>
              <a:gd name="connsiteY4" fmla="*/ 895201 h 994668"/>
              <a:gd name="connsiteX5" fmla="*/ 1466939 w 1566406"/>
              <a:gd name="connsiteY5" fmla="*/ 994668 h 994668"/>
              <a:gd name="connsiteX6" fmla="*/ 99467 w 1566406"/>
              <a:gd name="connsiteY6" fmla="*/ 994668 h 994668"/>
              <a:gd name="connsiteX7" fmla="*/ 0 w 1566406"/>
              <a:gd name="connsiteY7" fmla="*/ 895201 h 994668"/>
              <a:gd name="connsiteX8" fmla="*/ 0 w 1566406"/>
              <a:gd name="connsiteY8" fmla="*/ 99467 h 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406" h="994668">
                <a:moveTo>
                  <a:pt x="0" y="99467"/>
                </a:moveTo>
                <a:cubicBezTo>
                  <a:pt x="0" y="44533"/>
                  <a:pt x="44533" y="0"/>
                  <a:pt x="99467" y="0"/>
                </a:cubicBezTo>
                <a:lnTo>
                  <a:pt x="1466939" y="0"/>
                </a:lnTo>
                <a:cubicBezTo>
                  <a:pt x="1521873" y="0"/>
                  <a:pt x="1566406" y="44533"/>
                  <a:pt x="1566406" y="99467"/>
                </a:cubicBezTo>
                <a:lnTo>
                  <a:pt x="1566406" y="895201"/>
                </a:lnTo>
                <a:cubicBezTo>
                  <a:pt x="1566406" y="950135"/>
                  <a:pt x="1521873" y="994668"/>
                  <a:pt x="1466939" y="994668"/>
                </a:cubicBezTo>
                <a:lnTo>
                  <a:pt x="99467" y="994668"/>
                </a:lnTo>
                <a:cubicBezTo>
                  <a:pt x="44533" y="994668"/>
                  <a:pt x="0" y="950135"/>
                  <a:pt x="0" y="895201"/>
                </a:cubicBezTo>
                <a:lnTo>
                  <a:pt x="0" y="99467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343" tIns="185343" rIns="185343" bIns="185343" numCol="1" spcCol="127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 Capital Investment Company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(externally or internally managed AIF)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ended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8117699" y="2892777"/>
            <a:ext cx="2321701" cy="8243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Freeform 58"/>
          <p:cNvSpPr/>
          <p:nvPr/>
        </p:nvSpPr>
        <p:spPr>
          <a:xfrm>
            <a:off x="8145918" y="3076630"/>
            <a:ext cx="2110769" cy="727281"/>
          </a:xfrm>
          <a:custGeom>
            <a:avLst/>
            <a:gdLst>
              <a:gd name="connsiteX0" fmla="*/ 0 w 1566406"/>
              <a:gd name="connsiteY0" fmla="*/ 99467 h 994668"/>
              <a:gd name="connsiteX1" fmla="*/ 99467 w 1566406"/>
              <a:gd name="connsiteY1" fmla="*/ 0 h 994668"/>
              <a:gd name="connsiteX2" fmla="*/ 1466939 w 1566406"/>
              <a:gd name="connsiteY2" fmla="*/ 0 h 994668"/>
              <a:gd name="connsiteX3" fmla="*/ 1566406 w 1566406"/>
              <a:gd name="connsiteY3" fmla="*/ 99467 h 994668"/>
              <a:gd name="connsiteX4" fmla="*/ 1566406 w 1566406"/>
              <a:gd name="connsiteY4" fmla="*/ 895201 h 994668"/>
              <a:gd name="connsiteX5" fmla="*/ 1466939 w 1566406"/>
              <a:gd name="connsiteY5" fmla="*/ 994668 h 994668"/>
              <a:gd name="connsiteX6" fmla="*/ 99467 w 1566406"/>
              <a:gd name="connsiteY6" fmla="*/ 994668 h 994668"/>
              <a:gd name="connsiteX7" fmla="*/ 0 w 1566406"/>
              <a:gd name="connsiteY7" fmla="*/ 895201 h 994668"/>
              <a:gd name="connsiteX8" fmla="*/ 0 w 1566406"/>
              <a:gd name="connsiteY8" fmla="*/ 99467 h 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406" h="994668">
                <a:moveTo>
                  <a:pt x="0" y="99467"/>
                </a:moveTo>
                <a:cubicBezTo>
                  <a:pt x="0" y="44533"/>
                  <a:pt x="44533" y="0"/>
                  <a:pt x="99467" y="0"/>
                </a:cubicBezTo>
                <a:lnTo>
                  <a:pt x="1466939" y="0"/>
                </a:lnTo>
                <a:cubicBezTo>
                  <a:pt x="1521873" y="0"/>
                  <a:pt x="1566406" y="44533"/>
                  <a:pt x="1566406" y="99467"/>
                </a:cubicBezTo>
                <a:lnTo>
                  <a:pt x="1566406" y="895201"/>
                </a:lnTo>
                <a:cubicBezTo>
                  <a:pt x="1566406" y="950135"/>
                  <a:pt x="1521873" y="994668"/>
                  <a:pt x="1466939" y="994668"/>
                </a:cubicBezTo>
                <a:lnTo>
                  <a:pt x="99467" y="994668"/>
                </a:lnTo>
                <a:cubicBezTo>
                  <a:pt x="44533" y="994668"/>
                  <a:pt x="0" y="950135"/>
                  <a:pt x="0" y="895201"/>
                </a:cubicBezTo>
                <a:lnTo>
                  <a:pt x="0" y="99467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343" tIns="185343" rIns="185343" bIns="185343" numCol="1" spcCol="127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partnership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013" y="2856100"/>
            <a:ext cx="2832698" cy="904094"/>
          </a:xfrm>
          <a:prstGeom prst="rect">
            <a:avLst/>
          </a:prstGeom>
        </p:spPr>
      </p:pic>
      <p:sp>
        <p:nvSpPr>
          <p:cNvPr id="61" name="Freeform 60"/>
          <p:cNvSpPr/>
          <p:nvPr/>
        </p:nvSpPr>
        <p:spPr>
          <a:xfrm>
            <a:off x="4887202" y="3032681"/>
            <a:ext cx="2728719" cy="810153"/>
          </a:xfrm>
          <a:custGeom>
            <a:avLst/>
            <a:gdLst>
              <a:gd name="connsiteX0" fmla="*/ 0 w 1566406"/>
              <a:gd name="connsiteY0" fmla="*/ 99467 h 994668"/>
              <a:gd name="connsiteX1" fmla="*/ 99467 w 1566406"/>
              <a:gd name="connsiteY1" fmla="*/ 0 h 994668"/>
              <a:gd name="connsiteX2" fmla="*/ 1466939 w 1566406"/>
              <a:gd name="connsiteY2" fmla="*/ 0 h 994668"/>
              <a:gd name="connsiteX3" fmla="*/ 1566406 w 1566406"/>
              <a:gd name="connsiteY3" fmla="*/ 99467 h 994668"/>
              <a:gd name="connsiteX4" fmla="*/ 1566406 w 1566406"/>
              <a:gd name="connsiteY4" fmla="*/ 895201 h 994668"/>
              <a:gd name="connsiteX5" fmla="*/ 1466939 w 1566406"/>
              <a:gd name="connsiteY5" fmla="*/ 994668 h 994668"/>
              <a:gd name="connsiteX6" fmla="*/ 99467 w 1566406"/>
              <a:gd name="connsiteY6" fmla="*/ 994668 h 994668"/>
              <a:gd name="connsiteX7" fmla="*/ 0 w 1566406"/>
              <a:gd name="connsiteY7" fmla="*/ 895201 h 994668"/>
              <a:gd name="connsiteX8" fmla="*/ 0 w 1566406"/>
              <a:gd name="connsiteY8" fmla="*/ 99467 h 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406" h="994668">
                <a:moveTo>
                  <a:pt x="0" y="99467"/>
                </a:moveTo>
                <a:cubicBezTo>
                  <a:pt x="0" y="44533"/>
                  <a:pt x="44533" y="0"/>
                  <a:pt x="99467" y="0"/>
                </a:cubicBezTo>
                <a:lnTo>
                  <a:pt x="1466939" y="0"/>
                </a:lnTo>
                <a:cubicBezTo>
                  <a:pt x="1521873" y="0"/>
                  <a:pt x="1566406" y="44533"/>
                  <a:pt x="1566406" y="99467"/>
                </a:cubicBezTo>
                <a:lnTo>
                  <a:pt x="1566406" y="895201"/>
                </a:lnTo>
                <a:cubicBezTo>
                  <a:pt x="1566406" y="950135"/>
                  <a:pt x="1521873" y="994668"/>
                  <a:pt x="1466939" y="994668"/>
                </a:cubicBezTo>
                <a:lnTo>
                  <a:pt x="99467" y="994668"/>
                </a:lnTo>
                <a:cubicBezTo>
                  <a:pt x="44533" y="994668"/>
                  <a:pt x="0" y="950135"/>
                  <a:pt x="0" y="895201"/>
                </a:cubicBezTo>
                <a:lnTo>
                  <a:pt x="0" y="99467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343" tIns="185343" rIns="185343" bIns="185343" numCol="1" spcCol="127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 Limited by shares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135094" y="2156507"/>
            <a:ext cx="0" cy="428272"/>
          </a:xfrm>
          <a:prstGeom prst="line">
            <a:avLst/>
          </a:pr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148" y="1482645"/>
            <a:ext cx="4961339" cy="1095300"/>
          </a:xfrm>
          <a:prstGeom prst="rect">
            <a:avLst/>
          </a:prstGeom>
        </p:spPr>
      </p:pic>
      <p:sp>
        <p:nvSpPr>
          <p:cNvPr id="64" name="Freeform 63"/>
          <p:cNvSpPr/>
          <p:nvPr/>
        </p:nvSpPr>
        <p:spPr>
          <a:xfrm>
            <a:off x="3607942" y="1640514"/>
            <a:ext cx="5392197" cy="1047922"/>
          </a:xfrm>
          <a:custGeom>
            <a:avLst/>
            <a:gdLst>
              <a:gd name="connsiteX0" fmla="*/ 0 w 1566406"/>
              <a:gd name="connsiteY0" fmla="*/ 99467 h 994668"/>
              <a:gd name="connsiteX1" fmla="*/ 99467 w 1566406"/>
              <a:gd name="connsiteY1" fmla="*/ 0 h 994668"/>
              <a:gd name="connsiteX2" fmla="*/ 1466939 w 1566406"/>
              <a:gd name="connsiteY2" fmla="*/ 0 h 994668"/>
              <a:gd name="connsiteX3" fmla="*/ 1566406 w 1566406"/>
              <a:gd name="connsiteY3" fmla="*/ 99467 h 994668"/>
              <a:gd name="connsiteX4" fmla="*/ 1566406 w 1566406"/>
              <a:gd name="connsiteY4" fmla="*/ 895201 h 994668"/>
              <a:gd name="connsiteX5" fmla="*/ 1466939 w 1566406"/>
              <a:gd name="connsiteY5" fmla="*/ 994668 h 994668"/>
              <a:gd name="connsiteX6" fmla="*/ 99467 w 1566406"/>
              <a:gd name="connsiteY6" fmla="*/ 994668 h 994668"/>
              <a:gd name="connsiteX7" fmla="*/ 0 w 1566406"/>
              <a:gd name="connsiteY7" fmla="*/ 895201 h 994668"/>
              <a:gd name="connsiteX8" fmla="*/ 0 w 1566406"/>
              <a:gd name="connsiteY8" fmla="*/ 99467 h 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406" h="994668">
                <a:moveTo>
                  <a:pt x="0" y="99467"/>
                </a:moveTo>
                <a:cubicBezTo>
                  <a:pt x="0" y="44533"/>
                  <a:pt x="44533" y="0"/>
                  <a:pt x="99467" y="0"/>
                </a:cubicBezTo>
                <a:lnTo>
                  <a:pt x="1466939" y="0"/>
                </a:lnTo>
                <a:cubicBezTo>
                  <a:pt x="1521873" y="0"/>
                  <a:pt x="1566406" y="44533"/>
                  <a:pt x="1566406" y="99467"/>
                </a:cubicBezTo>
                <a:lnTo>
                  <a:pt x="1566406" y="895201"/>
                </a:lnTo>
                <a:cubicBezTo>
                  <a:pt x="1566406" y="950135"/>
                  <a:pt x="1521873" y="994668"/>
                  <a:pt x="1466939" y="994668"/>
                </a:cubicBezTo>
                <a:lnTo>
                  <a:pt x="99467" y="994668"/>
                </a:lnTo>
                <a:cubicBezTo>
                  <a:pt x="44533" y="994668"/>
                  <a:pt x="0" y="950135"/>
                  <a:pt x="0" y="895201"/>
                </a:cubicBezTo>
                <a:lnTo>
                  <a:pt x="0" y="9946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713" tIns="97713" rIns="97713" bIns="97713" numCol="1" spcCol="1270" anchor="ctr" anchorCtr="0">
            <a:noAutofit/>
          </a:bodyPr>
          <a:lstStyle/>
          <a:p>
            <a:pPr>
              <a:lnSpc>
                <a:spcPct val="115000"/>
              </a:lnSpc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self-managed, or be managed by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tabLst>
                <a:tab pos="1980565" algn="l"/>
              </a:tabLs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AIFMs / IFs / UCITS Management Companies / </a:t>
            </a:r>
          </a:p>
          <a:p>
            <a:pPr>
              <a:lnSpc>
                <a:spcPct val="115000"/>
              </a:lnSpc>
              <a:tabLst>
                <a:tab pos="1980565" algn="l"/>
              </a:tabLst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Sub-threshold AIFM (Mini Manager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l-GR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1980565" algn="l"/>
              </a:tabLst>
            </a:pP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2015658" y="5424771"/>
            <a:ext cx="3480903" cy="794726"/>
          </a:xfrm>
          <a:custGeom>
            <a:avLst/>
            <a:gdLst>
              <a:gd name="connsiteX0" fmla="*/ 0 w 1566406"/>
              <a:gd name="connsiteY0" fmla="*/ 99467 h 994668"/>
              <a:gd name="connsiteX1" fmla="*/ 99467 w 1566406"/>
              <a:gd name="connsiteY1" fmla="*/ 0 h 994668"/>
              <a:gd name="connsiteX2" fmla="*/ 1466939 w 1566406"/>
              <a:gd name="connsiteY2" fmla="*/ 0 h 994668"/>
              <a:gd name="connsiteX3" fmla="*/ 1566406 w 1566406"/>
              <a:gd name="connsiteY3" fmla="*/ 99467 h 994668"/>
              <a:gd name="connsiteX4" fmla="*/ 1566406 w 1566406"/>
              <a:gd name="connsiteY4" fmla="*/ 895201 h 994668"/>
              <a:gd name="connsiteX5" fmla="*/ 1466939 w 1566406"/>
              <a:gd name="connsiteY5" fmla="*/ 994668 h 994668"/>
              <a:gd name="connsiteX6" fmla="*/ 99467 w 1566406"/>
              <a:gd name="connsiteY6" fmla="*/ 994668 h 994668"/>
              <a:gd name="connsiteX7" fmla="*/ 0 w 1566406"/>
              <a:gd name="connsiteY7" fmla="*/ 895201 h 994668"/>
              <a:gd name="connsiteX8" fmla="*/ 0 w 1566406"/>
              <a:gd name="connsiteY8" fmla="*/ 99467 h 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406" h="994668">
                <a:moveTo>
                  <a:pt x="0" y="99467"/>
                </a:moveTo>
                <a:cubicBezTo>
                  <a:pt x="0" y="44533"/>
                  <a:pt x="44533" y="0"/>
                  <a:pt x="99467" y="0"/>
                </a:cubicBezTo>
                <a:lnTo>
                  <a:pt x="1466939" y="0"/>
                </a:lnTo>
                <a:cubicBezTo>
                  <a:pt x="1521873" y="0"/>
                  <a:pt x="1566406" y="44533"/>
                  <a:pt x="1566406" y="99467"/>
                </a:cubicBezTo>
                <a:lnTo>
                  <a:pt x="1566406" y="895201"/>
                </a:lnTo>
                <a:cubicBezTo>
                  <a:pt x="1566406" y="950135"/>
                  <a:pt x="1521873" y="994668"/>
                  <a:pt x="1466939" y="994668"/>
                </a:cubicBezTo>
                <a:lnTo>
                  <a:pt x="99467" y="994668"/>
                </a:lnTo>
                <a:cubicBezTo>
                  <a:pt x="44533" y="994668"/>
                  <a:pt x="0" y="950135"/>
                  <a:pt x="0" y="895201"/>
                </a:cubicBezTo>
                <a:lnTo>
                  <a:pt x="0" y="99467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343" tIns="185343" rIns="185343" bIns="185343" numCol="1" spcCol="127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Fixed Capital Investment Company</a:t>
            </a:r>
            <a:endParaRPr lang="el-GR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(externally or internally managed AIF)</a:t>
            </a:r>
            <a:endParaRPr lang="el-GR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Open/Closed </a:t>
            </a:r>
            <a:r>
              <a:rPr lang="en-US" sz="1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ended</a:t>
            </a:r>
            <a:endParaRPr lang="el-GR" sz="14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237515" y="4194419"/>
            <a:ext cx="2920280" cy="78033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Rounded Rectangle 66"/>
          <p:cNvSpPr/>
          <p:nvPr/>
        </p:nvSpPr>
        <p:spPr>
          <a:xfrm>
            <a:off x="6276553" y="5271608"/>
            <a:ext cx="2920280" cy="78033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Freeform 67"/>
          <p:cNvSpPr/>
          <p:nvPr/>
        </p:nvSpPr>
        <p:spPr>
          <a:xfrm>
            <a:off x="6403613" y="5413062"/>
            <a:ext cx="3608205" cy="818144"/>
          </a:xfrm>
          <a:custGeom>
            <a:avLst/>
            <a:gdLst>
              <a:gd name="connsiteX0" fmla="*/ 0 w 1566406"/>
              <a:gd name="connsiteY0" fmla="*/ 99467 h 994668"/>
              <a:gd name="connsiteX1" fmla="*/ 99467 w 1566406"/>
              <a:gd name="connsiteY1" fmla="*/ 0 h 994668"/>
              <a:gd name="connsiteX2" fmla="*/ 1466939 w 1566406"/>
              <a:gd name="connsiteY2" fmla="*/ 0 h 994668"/>
              <a:gd name="connsiteX3" fmla="*/ 1566406 w 1566406"/>
              <a:gd name="connsiteY3" fmla="*/ 99467 h 994668"/>
              <a:gd name="connsiteX4" fmla="*/ 1566406 w 1566406"/>
              <a:gd name="connsiteY4" fmla="*/ 895201 h 994668"/>
              <a:gd name="connsiteX5" fmla="*/ 1466939 w 1566406"/>
              <a:gd name="connsiteY5" fmla="*/ 994668 h 994668"/>
              <a:gd name="connsiteX6" fmla="*/ 99467 w 1566406"/>
              <a:gd name="connsiteY6" fmla="*/ 994668 h 994668"/>
              <a:gd name="connsiteX7" fmla="*/ 0 w 1566406"/>
              <a:gd name="connsiteY7" fmla="*/ 895201 h 994668"/>
              <a:gd name="connsiteX8" fmla="*/ 0 w 1566406"/>
              <a:gd name="connsiteY8" fmla="*/ 99467 h 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406" h="994668">
                <a:moveTo>
                  <a:pt x="0" y="99467"/>
                </a:moveTo>
                <a:cubicBezTo>
                  <a:pt x="0" y="44533"/>
                  <a:pt x="44533" y="0"/>
                  <a:pt x="99467" y="0"/>
                </a:cubicBezTo>
                <a:lnTo>
                  <a:pt x="1466939" y="0"/>
                </a:lnTo>
                <a:cubicBezTo>
                  <a:pt x="1521873" y="0"/>
                  <a:pt x="1566406" y="44533"/>
                  <a:pt x="1566406" y="99467"/>
                </a:cubicBezTo>
                <a:lnTo>
                  <a:pt x="1566406" y="895201"/>
                </a:lnTo>
                <a:cubicBezTo>
                  <a:pt x="1566406" y="950135"/>
                  <a:pt x="1521873" y="994668"/>
                  <a:pt x="1466939" y="994668"/>
                </a:cubicBezTo>
                <a:lnTo>
                  <a:pt x="99467" y="994668"/>
                </a:lnTo>
                <a:cubicBezTo>
                  <a:pt x="44533" y="994668"/>
                  <a:pt x="0" y="950135"/>
                  <a:pt x="0" y="895201"/>
                </a:cubicBezTo>
                <a:lnTo>
                  <a:pt x="0" y="99467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343" tIns="185343" rIns="185343" bIns="185343" numCol="1" spcCol="127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Separate legal personality</a:t>
            </a:r>
            <a:endParaRPr lang="el-GR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(externally managed AIF)</a:t>
            </a:r>
            <a:endParaRPr lang="el-GR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Open/closed ended </a:t>
            </a:r>
            <a:endParaRPr lang="el-GR" sz="14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6032501" y="3885215"/>
            <a:ext cx="1" cy="1913876"/>
          </a:xfrm>
          <a:prstGeom prst="line">
            <a:avLst/>
          </a:prstGeom>
          <a:ln w="28575"/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5475243" y="5778242"/>
            <a:ext cx="566272" cy="3446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9900031" y="4974754"/>
            <a:ext cx="347691" cy="12159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0256686" y="3692339"/>
            <a:ext cx="0" cy="210675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041515" y="1400188"/>
            <a:ext cx="0" cy="2000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886200" y="2680462"/>
            <a:ext cx="0" cy="21071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436660" y="2705908"/>
            <a:ext cx="1" cy="15982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583912" y="2685796"/>
            <a:ext cx="9867" cy="24002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>
            <a:off x="6463312" y="4319559"/>
            <a:ext cx="3480902" cy="818144"/>
          </a:xfrm>
          <a:custGeom>
            <a:avLst/>
            <a:gdLst>
              <a:gd name="connsiteX0" fmla="*/ 0 w 1566406"/>
              <a:gd name="connsiteY0" fmla="*/ 99467 h 994668"/>
              <a:gd name="connsiteX1" fmla="*/ 99467 w 1566406"/>
              <a:gd name="connsiteY1" fmla="*/ 0 h 994668"/>
              <a:gd name="connsiteX2" fmla="*/ 1466939 w 1566406"/>
              <a:gd name="connsiteY2" fmla="*/ 0 h 994668"/>
              <a:gd name="connsiteX3" fmla="*/ 1566406 w 1566406"/>
              <a:gd name="connsiteY3" fmla="*/ 99467 h 994668"/>
              <a:gd name="connsiteX4" fmla="*/ 1566406 w 1566406"/>
              <a:gd name="connsiteY4" fmla="*/ 895201 h 994668"/>
              <a:gd name="connsiteX5" fmla="*/ 1466939 w 1566406"/>
              <a:gd name="connsiteY5" fmla="*/ 994668 h 994668"/>
              <a:gd name="connsiteX6" fmla="*/ 99467 w 1566406"/>
              <a:gd name="connsiteY6" fmla="*/ 994668 h 994668"/>
              <a:gd name="connsiteX7" fmla="*/ 0 w 1566406"/>
              <a:gd name="connsiteY7" fmla="*/ 895201 h 994668"/>
              <a:gd name="connsiteX8" fmla="*/ 0 w 1566406"/>
              <a:gd name="connsiteY8" fmla="*/ 99467 h 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406" h="994668">
                <a:moveTo>
                  <a:pt x="0" y="99467"/>
                </a:moveTo>
                <a:cubicBezTo>
                  <a:pt x="0" y="44533"/>
                  <a:pt x="44533" y="0"/>
                  <a:pt x="99467" y="0"/>
                </a:cubicBezTo>
                <a:lnTo>
                  <a:pt x="1466939" y="0"/>
                </a:lnTo>
                <a:cubicBezTo>
                  <a:pt x="1521873" y="0"/>
                  <a:pt x="1566406" y="44533"/>
                  <a:pt x="1566406" y="99467"/>
                </a:cubicBezTo>
                <a:lnTo>
                  <a:pt x="1566406" y="895201"/>
                </a:lnTo>
                <a:cubicBezTo>
                  <a:pt x="1566406" y="950135"/>
                  <a:pt x="1521873" y="994668"/>
                  <a:pt x="1466939" y="994668"/>
                </a:cubicBezTo>
                <a:lnTo>
                  <a:pt x="99467" y="994668"/>
                </a:lnTo>
                <a:cubicBezTo>
                  <a:pt x="44533" y="994668"/>
                  <a:pt x="0" y="950135"/>
                  <a:pt x="0" y="895201"/>
                </a:cubicBezTo>
                <a:lnTo>
                  <a:pt x="0" y="99467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343" tIns="185343" rIns="185343" bIns="185343" numCol="1" spcCol="127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Separate legal personality*</a:t>
            </a:r>
            <a:endParaRPr lang="el-GR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(externally or internally managed AIF)</a:t>
            </a:r>
            <a:endParaRPr lang="el-GR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Open/closed ended</a:t>
            </a:r>
            <a:endParaRPr lang="el-GR" sz="14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4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5466228" y="4737297"/>
            <a:ext cx="566272" cy="3446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10007336" y="5784258"/>
            <a:ext cx="249350" cy="572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0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A8FE180D-D3C7-49D5-A75E-61C0659A7411}"/>
              </a:ext>
            </a:extLst>
          </p:cNvPr>
          <p:cNvSpPr/>
          <p:nvPr/>
        </p:nvSpPr>
        <p:spPr>
          <a:xfrm>
            <a:off x="-17127" y="6452816"/>
            <a:ext cx="12209127" cy="413137"/>
          </a:xfrm>
          <a:prstGeom prst="rect">
            <a:avLst/>
          </a:prstGeom>
          <a:solidFill>
            <a:srgbClr val="25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14" y="352601"/>
            <a:ext cx="963213" cy="88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94727" y="6476822"/>
            <a:ext cx="457200" cy="365125"/>
          </a:xfrm>
        </p:spPr>
        <p:txBody>
          <a:bodyPr/>
          <a:lstStyle/>
          <a:p>
            <a:fld id="{AC6BDACF-25DA-4643-B666-162FC0E9D579}" type="slidenum"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5</a:t>
            </a:fld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440073" y="6468884"/>
            <a:ext cx="3505200" cy="38100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October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6176" y="355519"/>
            <a:ext cx="11421328" cy="93345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25487A"/>
                </a:solidFill>
                <a:latin typeface="Century Gothic" panose="020B0502020202020204" pitchFamily="34" charset="0"/>
              </a:rPr>
              <a:t>TYPES OF AIFS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0" y="6468884"/>
            <a:ext cx="4572000" cy="381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Cyprus Securities and Exchange Commission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949803" y="3202280"/>
            <a:ext cx="2699397" cy="808527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Rounded Rectangle 40"/>
          <p:cNvSpPr/>
          <p:nvPr/>
        </p:nvSpPr>
        <p:spPr>
          <a:xfrm>
            <a:off x="7706492" y="4114726"/>
            <a:ext cx="3465527" cy="856124"/>
          </a:xfrm>
          <a:prstGeom prst="roundRect">
            <a:avLst>
              <a:gd name="adj" fmla="val 10000"/>
            </a:avLst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Rounded Rectangle 41"/>
          <p:cNvSpPr/>
          <p:nvPr/>
        </p:nvSpPr>
        <p:spPr>
          <a:xfrm>
            <a:off x="6171571" y="3225153"/>
            <a:ext cx="2755802" cy="808527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Freeform 42"/>
          <p:cNvSpPr/>
          <p:nvPr/>
        </p:nvSpPr>
        <p:spPr>
          <a:xfrm>
            <a:off x="2712047" y="3016110"/>
            <a:ext cx="2728719" cy="810153"/>
          </a:xfrm>
          <a:custGeom>
            <a:avLst/>
            <a:gdLst>
              <a:gd name="connsiteX0" fmla="*/ 0 w 1566406"/>
              <a:gd name="connsiteY0" fmla="*/ 99467 h 994668"/>
              <a:gd name="connsiteX1" fmla="*/ 99467 w 1566406"/>
              <a:gd name="connsiteY1" fmla="*/ 0 h 994668"/>
              <a:gd name="connsiteX2" fmla="*/ 1466939 w 1566406"/>
              <a:gd name="connsiteY2" fmla="*/ 0 h 994668"/>
              <a:gd name="connsiteX3" fmla="*/ 1566406 w 1566406"/>
              <a:gd name="connsiteY3" fmla="*/ 99467 h 994668"/>
              <a:gd name="connsiteX4" fmla="*/ 1566406 w 1566406"/>
              <a:gd name="connsiteY4" fmla="*/ 895201 h 994668"/>
              <a:gd name="connsiteX5" fmla="*/ 1466939 w 1566406"/>
              <a:gd name="connsiteY5" fmla="*/ 994668 h 994668"/>
              <a:gd name="connsiteX6" fmla="*/ 99467 w 1566406"/>
              <a:gd name="connsiteY6" fmla="*/ 994668 h 994668"/>
              <a:gd name="connsiteX7" fmla="*/ 0 w 1566406"/>
              <a:gd name="connsiteY7" fmla="*/ 895201 h 994668"/>
              <a:gd name="connsiteX8" fmla="*/ 0 w 1566406"/>
              <a:gd name="connsiteY8" fmla="*/ 99467 h 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406" h="994668">
                <a:moveTo>
                  <a:pt x="0" y="99467"/>
                </a:moveTo>
                <a:cubicBezTo>
                  <a:pt x="0" y="44533"/>
                  <a:pt x="44533" y="0"/>
                  <a:pt x="99467" y="0"/>
                </a:cubicBezTo>
                <a:lnTo>
                  <a:pt x="1466939" y="0"/>
                </a:lnTo>
                <a:cubicBezTo>
                  <a:pt x="1521873" y="0"/>
                  <a:pt x="1566406" y="44533"/>
                  <a:pt x="1566406" y="99467"/>
                </a:cubicBezTo>
                <a:lnTo>
                  <a:pt x="1566406" y="895201"/>
                </a:lnTo>
                <a:cubicBezTo>
                  <a:pt x="1566406" y="950135"/>
                  <a:pt x="1521873" y="994668"/>
                  <a:pt x="1466939" y="994668"/>
                </a:cubicBezTo>
                <a:lnTo>
                  <a:pt x="99467" y="994668"/>
                </a:lnTo>
                <a:cubicBezTo>
                  <a:pt x="44533" y="994668"/>
                  <a:pt x="0" y="950135"/>
                  <a:pt x="0" y="895201"/>
                </a:cubicBezTo>
                <a:lnTo>
                  <a:pt x="0" y="99467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343" tIns="185343" rIns="185343" bIns="185343" numCol="1" spcCol="127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 Limited by shares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886200" y="1545504"/>
            <a:ext cx="5410200" cy="1270838"/>
          </a:xfrm>
          <a:prstGeom prst="roundRect">
            <a:avLst>
              <a:gd name="adj" fmla="val 100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Rounded Rectangle 44"/>
          <p:cNvSpPr/>
          <p:nvPr/>
        </p:nvSpPr>
        <p:spPr>
          <a:xfrm>
            <a:off x="771634" y="5315529"/>
            <a:ext cx="3218619" cy="875209"/>
          </a:xfrm>
          <a:prstGeom prst="roundRect">
            <a:avLst>
              <a:gd name="adj" fmla="val 10000"/>
            </a:avLst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Rectangle 45"/>
          <p:cNvSpPr/>
          <p:nvPr/>
        </p:nvSpPr>
        <p:spPr>
          <a:xfrm>
            <a:off x="2408647" y="4835872"/>
            <a:ext cx="7839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just">
              <a:defRPr/>
            </a:pPr>
            <a:r>
              <a:rPr lang="en-US" dirty="0">
                <a:solidFill>
                  <a:srgbClr val="005A9E"/>
                </a:solidFill>
                <a:latin typeface="Calibri"/>
              </a:rPr>
              <a:t> </a:t>
            </a:r>
          </a:p>
          <a:p>
            <a:pPr marL="342891" indent="-342891" algn="just">
              <a:defRPr/>
            </a:pPr>
            <a:r>
              <a:rPr lang="en-US" sz="2000" dirty="0">
                <a:solidFill>
                  <a:srgbClr val="005A9E"/>
                </a:solidFill>
                <a:latin typeface="Calibri"/>
              </a:rPr>
              <a:t> </a:t>
            </a:r>
          </a:p>
          <a:p>
            <a:pPr marL="342891" indent="-342891" algn="just">
              <a:defRPr/>
            </a:pPr>
            <a:endParaRPr lang="en-US" dirty="0">
              <a:solidFill>
                <a:srgbClr val="005A9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40659" y="4835871"/>
            <a:ext cx="7100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6928125" y="2123983"/>
            <a:ext cx="1435872" cy="4555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10453"/>
                </a:lnTo>
                <a:lnTo>
                  <a:pt x="1435872" y="310453"/>
                </a:lnTo>
                <a:lnTo>
                  <a:pt x="1435872" y="455563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sp>
      <p:sp>
        <p:nvSpPr>
          <p:cNvPr id="49" name="Rounded Rectangle 48"/>
          <p:cNvSpPr/>
          <p:nvPr/>
        </p:nvSpPr>
        <p:spPr>
          <a:xfrm>
            <a:off x="5012870" y="497062"/>
            <a:ext cx="2244449" cy="775345"/>
          </a:xfrm>
          <a:prstGeom prst="roundRect">
            <a:avLst>
              <a:gd name="adj" fmla="val 100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Freeform 49"/>
          <p:cNvSpPr/>
          <p:nvPr/>
        </p:nvSpPr>
        <p:spPr>
          <a:xfrm>
            <a:off x="4535069" y="645342"/>
            <a:ext cx="2516180" cy="754846"/>
          </a:xfrm>
          <a:custGeom>
            <a:avLst/>
            <a:gdLst>
              <a:gd name="connsiteX0" fmla="*/ 0 w 1566406"/>
              <a:gd name="connsiteY0" fmla="*/ 99467 h 994668"/>
              <a:gd name="connsiteX1" fmla="*/ 99467 w 1566406"/>
              <a:gd name="connsiteY1" fmla="*/ 0 h 994668"/>
              <a:gd name="connsiteX2" fmla="*/ 1466939 w 1566406"/>
              <a:gd name="connsiteY2" fmla="*/ 0 h 994668"/>
              <a:gd name="connsiteX3" fmla="*/ 1566406 w 1566406"/>
              <a:gd name="connsiteY3" fmla="*/ 99467 h 994668"/>
              <a:gd name="connsiteX4" fmla="*/ 1566406 w 1566406"/>
              <a:gd name="connsiteY4" fmla="*/ 895201 h 994668"/>
              <a:gd name="connsiteX5" fmla="*/ 1466939 w 1566406"/>
              <a:gd name="connsiteY5" fmla="*/ 994668 h 994668"/>
              <a:gd name="connsiteX6" fmla="*/ 99467 w 1566406"/>
              <a:gd name="connsiteY6" fmla="*/ 994668 h 994668"/>
              <a:gd name="connsiteX7" fmla="*/ 0 w 1566406"/>
              <a:gd name="connsiteY7" fmla="*/ 895201 h 994668"/>
              <a:gd name="connsiteX8" fmla="*/ 0 w 1566406"/>
              <a:gd name="connsiteY8" fmla="*/ 99467 h 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406" h="994668">
                <a:moveTo>
                  <a:pt x="0" y="99467"/>
                </a:moveTo>
                <a:cubicBezTo>
                  <a:pt x="0" y="44533"/>
                  <a:pt x="44533" y="0"/>
                  <a:pt x="99467" y="0"/>
                </a:cubicBezTo>
                <a:lnTo>
                  <a:pt x="1466939" y="0"/>
                </a:lnTo>
                <a:cubicBezTo>
                  <a:pt x="1521873" y="0"/>
                  <a:pt x="1566406" y="44533"/>
                  <a:pt x="1566406" y="99467"/>
                </a:cubicBezTo>
                <a:lnTo>
                  <a:pt x="1566406" y="895201"/>
                </a:lnTo>
                <a:cubicBezTo>
                  <a:pt x="1566406" y="950135"/>
                  <a:pt x="1521873" y="994668"/>
                  <a:pt x="1466939" y="994668"/>
                </a:cubicBezTo>
                <a:lnTo>
                  <a:pt x="99467" y="994668"/>
                </a:lnTo>
                <a:cubicBezTo>
                  <a:pt x="44533" y="994668"/>
                  <a:pt x="0" y="950135"/>
                  <a:pt x="0" y="895201"/>
                </a:cubicBezTo>
                <a:lnTo>
                  <a:pt x="0" y="99467"/>
                </a:ln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713" tIns="97713" rIns="97713" bIns="97713" numCol="1" spcCol="127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l-GR" sz="1600" b="1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AUTHORISED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AIFLNPs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dirty="0"/>
          </a:p>
        </p:txBody>
      </p:sp>
      <p:sp>
        <p:nvSpPr>
          <p:cNvPr id="51" name="Rounded Rectangle 50"/>
          <p:cNvSpPr/>
          <p:nvPr/>
        </p:nvSpPr>
        <p:spPr>
          <a:xfrm>
            <a:off x="770036" y="4145838"/>
            <a:ext cx="3220218" cy="856124"/>
          </a:xfrm>
          <a:prstGeom prst="roundRect">
            <a:avLst>
              <a:gd name="adj" fmla="val 10000"/>
            </a:avLst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Freeform 51"/>
          <p:cNvSpPr/>
          <p:nvPr/>
        </p:nvSpPr>
        <p:spPr>
          <a:xfrm>
            <a:off x="984993" y="4316840"/>
            <a:ext cx="3480902" cy="818144"/>
          </a:xfrm>
          <a:custGeom>
            <a:avLst/>
            <a:gdLst>
              <a:gd name="connsiteX0" fmla="*/ 0 w 1566406"/>
              <a:gd name="connsiteY0" fmla="*/ 99467 h 994668"/>
              <a:gd name="connsiteX1" fmla="*/ 99467 w 1566406"/>
              <a:gd name="connsiteY1" fmla="*/ 0 h 994668"/>
              <a:gd name="connsiteX2" fmla="*/ 1466939 w 1566406"/>
              <a:gd name="connsiteY2" fmla="*/ 0 h 994668"/>
              <a:gd name="connsiteX3" fmla="*/ 1566406 w 1566406"/>
              <a:gd name="connsiteY3" fmla="*/ 99467 h 994668"/>
              <a:gd name="connsiteX4" fmla="*/ 1566406 w 1566406"/>
              <a:gd name="connsiteY4" fmla="*/ 895201 h 994668"/>
              <a:gd name="connsiteX5" fmla="*/ 1466939 w 1566406"/>
              <a:gd name="connsiteY5" fmla="*/ 994668 h 994668"/>
              <a:gd name="connsiteX6" fmla="*/ 99467 w 1566406"/>
              <a:gd name="connsiteY6" fmla="*/ 994668 h 994668"/>
              <a:gd name="connsiteX7" fmla="*/ 0 w 1566406"/>
              <a:gd name="connsiteY7" fmla="*/ 895201 h 994668"/>
              <a:gd name="connsiteX8" fmla="*/ 0 w 1566406"/>
              <a:gd name="connsiteY8" fmla="*/ 99467 h 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406" h="994668">
                <a:moveTo>
                  <a:pt x="0" y="99467"/>
                </a:moveTo>
                <a:cubicBezTo>
                  <a:pt x="0" y="44533"/>
                  <a:pt x="44533" y="0"/>
                  <a:pt x="99467" y="0"/>
                </a:cubicBezTo>
                <a:lnTo>
                  <a:pt x="1466939" y="0"/>
                </a:lnTo>
                <a:cubicBezTo>
                  <a:pt x="1521873" y="0"/>
                  <a:pt x="1566406" y="44533"/>
                  <a:pt x="1566406" y="99467"/>
                </a:cubicBezTo>
                <a:lnTo>
                  <a:pt x="1566406" y="895201"/>
                </a:lnTo>
                <a:cubicBezTo>
                  <a:pt x="1566406" y="950135"/>
                  <a:pt x="1521873" y="994668"/>
                  <a:pt x="1466939" y="994668"/>
                </a:cubicBezTo>
                <a:lnTo>
                  <a:pt x="99467" y="994668"/>
                </a:lnTo>
                <a:cubicBezTo>
                  <a:pt x="44533" y="994668"/>
                  <a:pt x="0" y="950135"/>
                  <a:pt x="0" y="895201"/>
                </a:cubicBezTo>
                <a:lnTo>
                  <a:pt x="0" y="99467"/>
                </a:lnTo>
                <a:close/>
              </a:path>
            </a:pathLst>
          </a:custGeom>
          <a:ln>
            <a:solidFill>
              <a:srgbClr val="7030A0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343" tIns="185343" rIns="185343" bIns="185343" numCol="1" spcCol="127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 Capital Investment Company</a:t>
            </a:r>
            <a:endParaRPr lang="el-GR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(externally or internally managed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AIFLNP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ended</a:t>
            </a:r>
            <a:endParaRPr lang="el-GR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135094" y="2156507"/>
            <a:ext cx="0" cy="428272"/>
          </a:xfrm>
          <a:prstGeom prst="line">
            <a:avLst/>
          </a:pr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54" name="Freeform 53"/>
          <p:cNvSpPr/>
          <p:nvPr/>
        </p:nvSpPr>
        <p:spPr>
          <a:xfrm>
            <a:off x="1949593" y="1730239"/>
            <a:ext cx="7093935" cy="1117933"/>
          </a:xfrm>
          <a:custGeom>
            <a:avLst/>
            <a:gdLst>
              <a:gd name="connsiteX0" fmla="*/ 0 w 1566406"/>
              <a:gd name="connsiteY0" fmla="*/ 99467 h 994668"/>
              <a:gd name="connsiteX1" fmla="*/ 99467 w 1566406"/>
              <a:gd name="connsiteY1" fmla="*/ 0 h 994668"/>
              <a:gd name="connsiteX2" fmla="*/ 1466939 w 1566406"/>
              <a:gd name="connsiteY2" fmla="*/ 0 h 994668"/>
              <a:gd name="connsiteX3" fmla="*/ 1566406 w 1566406"/>
              <a:gd name="connsiteY3" fmla="*/ 99467 h 994668"/>
              <a:gd name="connsiteX4" fmla="*/ 1566406 w 1566406"/>
              <a:gd name="connsiteY4" fmla="*/ 895201 h 994668"/>
              <a:gd name="connsiteX5" fmla="*/ 1466939 w 1566406"/>
              <a:gd name="connsiteY5" fmla="*/ 994668 h 994668"/>
              <a:gd name="connsiteX6" fmla="*/ 99467 w 1566406"/>
              <a:gd name="connsiteY6" fmla="*/ 994668 h 994668"/>
              <a:gd name="connsiteX7" fmla="*/ 0 w 1566406"/>
              <a:gd name="connsiteY7" fmla="*/ 895201 h 994668"/>
              <a:gd name="connsiteX8" fmla="*/ 0 w 1566406"/>
              <a:gd name="connsiteY8" fmla="*/ 99467 h 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406" h="994668">
                <a:moveTo>
                  <a:pt x="0" y="99467"/>
                </a:moveTo>
                <a:cubicBezTo>
                  <a:pt x="0" y="44533"/>
                  <a:pt x="44533" y="0"/>
                  <a:pt x="99467" y="0"/>
                </a:cubicBezTo>
                <a:lnTo>
                  <a:pt x="1466939" y="0"/>
                </a:lnTo>
                <a:cubicBezTo>
                  <a:pt x="1521873" y="0"/>
                  <a:pt x="1566406" y="44533"/>
                  <a:pt x="1566406" y="99467"/>
                </a:cubicBezTo>
                <a:lnTo>
                  <a:pt x="1566406" y="895201"/>
                </a:lnTo>
                <a:cubicBezTo>
                  <a:pt x="1566406" y="950135"/>
                  <a:pt x="1521873" y="994668"/>
                  <a:pt x="1466939" y="994668"/>
                </a:cubicBezTo>
                <a:lnTo>
                  <a:pt x="99467" y="994668"/>
                </a:lnTo>
                <a:cubicBezTo>
                  <a:pt x="44533" y="994668"/>
                  <a:pt x="0" y="950135"/>
                  <a:pt x="0" y="895201"/>
                </a:cubicBezTo>
                <a:lnTo>
                  <a:pt x="0" y="99467"/>
                </a:ln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713" tIns="97713" rIns="97713" bIns="97713" numCol="1" spcCol="1270" anchor="ctr" anchorCtr="0">
            <a:noAutofit/>
          </a:bodyPr>
          <a:lstStyle/>
          <a:p>
            <a:pPr>
              <a:lnSpc>
                <a:spcPct val="115000"/>
              </a:lnSpc>
            </a:pP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Can be self-managed, or be managed by:</a:t>
            </a:r>
            <a:endParaRPr lang="el-G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l-G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UCITS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Management Companies</a:t>
            </a:r>
            <a:endParaRPr lang="el-G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Authorised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third country management company </a:t>
            </a:r>
            <a:endParaRPr lang="el-G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Company with Sole Purpose the provision of portfolio management to the AIFLNP</a:t>
            </a:r>
            <a:endParaRPr lang="el-G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tabLst>
                <a:tab pos="1980565" algn="l"/>
              </a:tabLst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Sub-threshold AIFM (Mini Manager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l-GR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1034794" y="5502942"/>
            <a:ext cx="3480903" cy="794726"/>
          </a:xfrm>
          <a:custGeom>
            <a:avLst/>
            <a:gdLst>
              <a:gd name="connsiteX0" fmla="*/ 0 w 1566406"/>
              <a:gd name="connsiteY0" fmla="*/ 99467 h 994668"/>
              <a:gd name="connsiteX1" fmla="*/ 99467 w 1566406"/>
              <a:gd name="connsiteY1" fmla="*/ 0 h 994668"/>
              <a:gd name="connsiteX2" fmla="*/ 1466939 w 1566406"/>
              <a:gd name="connsiteY2" fmla="*/ 0 h 994668"/>
              <a:gd name="connsiteX3" fmla="*/ 1566406 w 1566406"/>
              <a:gd name="connsiteY3" fmla="*/ 99467 h 994668"/>
              <a:gd name="connsiteX4" fmla="*/ 1566406 w 1566406"/>
              <a:gd name="connsiteY4" fmla="*/ 895201 h 994668"/>
              <a:gd name="connsiteX5" fmla="*/ 1466939 w 1566406"/>
              <a:gd name="connsiteY5" fmla="*/ 994668 h 994668"/>
              <a:gd name="connsiteX6" fmla="*/ 99467 w 1566406"/>
              <a:gd name="connsiteY6" fmla="*/ 994668 h 994668"/>
              <a:gd name="connsiteX7" fmla="*/ 0 w 1566406"/>
              <a:gd name="connsiteY7" fmla="*/ 895201 h 994668"/>
              <a:gd name="connsiteX8" fmla="*/ 0 w 1566406"/>
              <a:gd name="connsiteY8" fmla="*/ 99467 h 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406" h="994668">
                <a:moveTo>
                  <a:pt x="0" y="99467"/>
                </a:moveTo>
                <a:cubicBezTo>
                  <a:pt x="0" y="44533"/>
                  <a:pt x="44533" y="0"/>
                  <a:pt x="99467" y="0"/>
                </a:cubicBezTo>
                <a:lnTo>
                  <a:pt x="1466939" y="0"/>
                </a:lnTo>
                <a:cubicBezTo>
                  <a:pt x="1521873" y="0"/>
                  <a:pt x="1566406" y="44533"/>
                  <a:pt x="1566406" y="99467"/>
                </a:cubicBezTo>
                <a:lnTo>
                  <a:pt x="1566406" y="895201"/>
                </a:lnTo>
                <a:cubicBezTo>
                  <a:pt x="1566406" y="950135"/>
                  <a:pt x="1521873" y="994668"/>
                  <a:pt x="1466939" y="994668"/>
                </a:cubicBezTo>
                <a:lnTo>
                  <a:pt x="99467" y="994668"/>
                </a:lnTo>
                <a:cubicBezTo>
                  <a:pt x="44533" y="994668"/>
                  <a:pt x="0" y="950135"/>
                  <a:pt x="0" y="895201"/>
                </a:cubicBezTo>
                <a:lnTo>
                  <a:pt x="0" y="99467"/>
                </a:lnTo>
                <a:close/>
              </a:path>
            </a:pathLst>
          </a:custGeom>
          <a:ln>
            <a:solidFill>
              <a:srgbClr val="7030A0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343" tIns="185343" rIns="185343" bIns="185343" numCol="1" spcCol="127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Fixed Capital Investment Company</a:t>
            </a:r>
            <a:endParaRPr lang="el-GR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(externally or internally managed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AIFLNP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pen/closed </a:t>
            </a:r>
            <a:r>
              <a:rPr lang="en-US" sz="1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ended</a:t>
            </a:r>
            <a:endParaRPr lang="el-GR" sz="1400" b="1" dirty="0" smtClean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630950" y="5196929"/>
            <a:ext cx="3565422" cy="780335"/>
          </a:xfrm>
          <a:prstGeom prst="roundRect">
            <a:avLst>
              <a:gd name="adj" fmla="val 10000"/>
            </a:avLst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Freeform 56"/>
          <p:cNvSpPr/>
          <p:nvPr/>
        </p:nvSpPr>
        <p:spPr>
          <a:xfrm>
            <a:off x="7893732" y="5349294"/>
            <a:ext cx="3608205" cy="788017"/>
          </a:xfrm>
          <a:custGeom>
            <a:avLst/>
            <a:gdLst>
              <a:gd name="connsiteX0" fmla="*/ 0 w 1566406"/>
              <a:gd name="connsiteY0" fmla="*/ 99467 h 994668"/>
              <a:gd name="connsiteX1" fmla="*/ 99467 w 1566406"/>
              <a:gd name="connsiteY1" fmla="*/ 0 h 994668"/>
              <a:gd name="connsiteX2" fmla="*/ 1466939 w 1566406"/>
              <a:gd name="connsiteY2" fmla="*/ 0 h 994668"/>
              <a:gd name="connsiteX3" fmla="*/ 1566406 w 1566406"/>
              <a:gd name="connsiteY3" fmla="*/ 99467 h 994668"/>
              <a:gd name="connsiteX4" fmla="*/ 1566406 w 1566406"/>
              <a:gd name="connsiteY4" fmla="*/ 895201 h 994668"/>
              <a:gd name="connsiteX5" fmla="*/ 1466939 w 1566406"/>
              <a:gd name="connsiteY5" fmla="*/ 994668 h 994668"/>
              <a:gd name="connsiteX6" fmla="*/ 99467 w 1566406"/>
              <a:gd name="connsiteY6" fmla="*/ 994668 h 994668"/>
              <a:gd name="connsiteX7" fmla="*/ 0 w 1566406"/>
              <a:gd name="connsiteY7" fmla="*/ 895201 h 994668"/>
              <a:gd name="connsiteX8" fmla="*/ 0 w 1566406"/>
              <a:gd name="connsiteY8" fmla="*/ 99467 h 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406" h="994668">
                <a:moveTo>
                  <a:pt x="0" y="99467"/>
                </a:moveTo>
                <a:cubicBezTo>
                  <a:pt x="0" y="44533"/>
                  <a:pt x="44533" y="0"/>
                  <a:pt x="99467" y="0"/>
                </a:cubicBezTo>
                <a:lnTo>
                  <a:pt x="1466939" y="0"/>
                </a:lnTo>
                <a:cubicBezTo>
                  <a:pt x="1521873" y="0"/>
                  <a:pt x="1566406" y="44533"/>
                  <a:pt x="1566406" y="99467"/>
                </a:cubicBezTo>
                <a:lnTo>
                  <a:pt x="1566406" y="895201"/>
                </a:lnTo>
                <a:cubicBezTo>
                  <a:pt x="1566406" y="950135"/>
                  <a:pt x="1521873" y="994668"/>
                  <a:pt x="1466939" y="994668"/>
                </a:cubicBezTo>
                <a:lnTo>
                  <a:pt x="99467" y="994668"/>
                </a:lnTo>
                <a:cubicBezTo>
                  <a:pt x="44533" y="994668"/>
                  <a:pt x="0" y="950135"/>
                  <a:pt x="0" y="895201"/>
                </a:cubicBezTo>
                <a:lnTo>
                  <a:pt x="0" y="99467"/>
                </a:lnTo>
                <a:close/>
              </a:path>
            </a:pathLst>
          </a:custGeom>
          <a:ln>
            <a:solidFill>
              <a:srgbClr val="7030A0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343" tIns="185343" rIns="185343" bIns="185343" numCol="1" spcCol="127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Separate legal personality</a:t>
            </a:r>
            <a:endParaRPr lang="el-GR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(externally managed AIFLNP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Open/closed ended </a:t>
            </a:r>
            <a:endParaRPr lang="el-GR" sz="14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5138355" y="4010807"/>
            <a:ext cx="8203" cy="1908101"/>
          </a:xfrm>
          <a:prstGeom prst="line">
            <a:avLst/>
          </a:prstGeom>
          <a:ln w="28575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523902" y="5918908"/>
            <a:ext cx="614451" cy="33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114630" y="4605185"/>
            <a:ext cx="950483" cy="363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06425" y="4033680"/>
            <a:ext cx="6968" cy="182884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041515" y="1410354"/>
            <a:ext cx="0" cy="223039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882448" y="2872470"/>
            <a:ext cx="12975" cy="53794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7893732" y="4293196"/>
            <a:ext cx="3480902" cy="818144"/>
          </a:xfrm>
          <a:custGeom>
            <a:avLst/>
            <a:gdLst>
              <a:gd name="connsiteX0" fmla="*/ 0 w 1566406"/>
              <a:gd name="connsiteY0" fmla="*/ 99467 h 994668"/>
              <a:gd name="connsiteX1" fmla="*/ 99467 w 1566406"/>
              <a:gd name="connsiteY1" fmla="*/ 0 h 994668"/>
              <a:gd name="connsiteX2" fmla="*/ 1466939 w 1566406"/>
              <a:gd name="connsiteY2" fmla="*/ 0 h 994668"/>
              <a:gd name="connsiteX3" fmla="*/ 1566406 w 1566406"/>
              <a:gd name="connsiteY3" fmla="*/ 99467 h 994668"/>
              <a:gd name="connsiteX4" fmla="*/ 1566406 w 1566406"/>
              <a:gd name="connsiteY4" fmla="*/ 895201 h 994668"/>
              <a:gd name="connsiteX5" fmla="*/ 1466939 w 1566406"/>
              <a:gd name="connsiteY5" fmla="*/ 994668 h 994668"/>
              <a:gd name="connsiteX6" fmla="*/ 99467 w 1566406"/>
              <a:gd name="connsiteY6" fmla="*/ 994668 h 994668"/>
              <a:gd name="connsiteX7" fmla="*/ 0 w 1566406"/>
              <a:gd name="connsiteY7" fmla="*/ 895201 h 994668"/>
              <a:gd name="connsiteX8" fmla="*/ 0 w 1566406"/>
              <a:gd name="connsiteY8" fmla="*/ 99467 h 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406" h="994668">
                <a:moveTo>
                  <a:pt x="0" y="99467"/>
                </a:moveTo>
                <a:cubicBezTo>
                  <a:pt x="0" y="44533"/>
                  <a:pt x="44533" y="0"/>
                  <a:pt x="99467" y="0"/>
                </a:cubicBezTo>
                <a:lnTo>
                  <a:pt x="1466939" y="0"/>
                </a:lnTo>
                <a:cubicBezTo>
                  <a:pt x="1521873" y="0"/>
                  <a:pt x="1566406" y="44533"/>
                  <a:pt x="1566406" y="99467"/>
                </a:cubicBezTo>
                <a:lnTo>
                  <a:pt x="1566406" y="895201"/>
                </a:lnTo>
                <a:cubicBezTo>
                  <a:pt x="1566406" y="950135"/>
                  <a:pt x="1521873" y="994668"/>
                  <a:pt x="1466939" y="994668"/>
                </a:cubicBezTo>
                <a:lnTo>
                  <a:pt x="99467" y="994668"/>
                </a:lnTo>
                <a:cubicBezTo>
                  <a:pt x="44533" y="994668"/>
                  <a:pt x="0" y="950135"/>
                  <a:pt x="0" y="895201"/>
                </a:cubicBezTo>
                <a:lnTo>
                  <a:pt x="0" y="99467"/>
                </a:lnTo>
                <a:close/>
              </a:path>
            </a:pathLst>
          </a:custGeom>
          <a:ln>
            <a:solidFill>
              <a:srgbClr val="7030A0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343" tIns="185343" rIns="185343" bIns="185343" numCol="1" spcCol="127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Separate legal personality*</a:t>
            </a:r>
            <a:endParaRPr lang="el-GR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(externally or internally managed AIFLNP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Open/closed ended</a:t>
            </a:r>
            <a:endParaRPr lang="el-GR" sz="14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4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4474861" y="4706942"/>
            <a:ext cx="663492" cy="1077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113392" y="5862526"/>
            <a:ext cx="593100" cy="400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7" name="Freeform 66"/>
          <p:cNvSpPr/>
          <p:nvPr/>
        </p:nvSpPr>
        <p:spPr>
          <a:xfrm>
            <a:off x="6351245" y="3035774"/>
            <a:ext cx="2712581" cy="819436"/>
          </a:xfrm>
          <a:custGeom>
            <a:avLst/>
            <a:gdLst>
              <a:gd name="connsiteX0" fmla="*/ 0 w 1566406"/>
              <a:gd name="connsiteY0" fmla="*/ 99467 h 994668"/>
              <a:gd name="connsiteX1" fmla="*/ 99467 w 1566406"/>
              <a:gd name="connsiteY1" fmla="*/ 0 h 994668"/>
              <a:gd name="connsiteX2" fmla="*/ 1466939 w 1566406"/>
              <a:gd name="connsiteY2" fmla="*/ 0 h 994668"/>
              <a:gd name="connsiteX3" fmla="*/ 1566406 w 1566406"/>
              <a:gd name="connsiteY3" fmla="*/ 99467 h 994668"/>
              <a:gd name="connsiteX4" fmla="*/ 1566406 w 1566406"/>
              <a:gd name="connsiteY4" fmla="*/ 895201 h 994668"/>
              <a:gd name="connsiteX5" fmla="*/ 1466939 w 1566406"/>
              <a:gd name="connsiteY5" fmla="*/ 994668 h 994668"/>
              <a:gd name="connsiteX6" fmla="*/ 99467 w 1566406"/>
              <a:gd name="connsiteY6" fmla="*/ 994668 h 994668"/>
              <a:gd name="connsiteX7" fmla="*/ 0 w 1566406"/>
              <a:gd name="connsiteY7" fmla="*/ 895201 h 994668"/>
              <a:gd name="connsiteX8" fmla="*/ 0 w 1566406"/>
              <a:gd name="connsiteY8" fmla="*/ 99467 h 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406" h="994668">
                <a:moveTo>
                  <a:pt x="0" y="99467"/>
                </a:moveTo>
                <a:cubicBezTo>
                  <a:pt x="0" y="44533"/>
                  <a:pt x="44533" y="0"/>
                  <a:pt x="99467" y="0"/>
                </a:cubicBezTo>
                <a:lnTo>
                  <a:pt x="1466939" y="0"/>
                </a:lnTo>
                <a:cubicBezTo>
                  <a:pt x="1521873" y="0"/>
                  <a:pt x="1566406" y="44533"/>
                  <a:pt x="1566406" y="99467"/>
                </a:cubicBezTo>
                <a:lnTo>
                  <a:pt x="1566406" y="895201"/>
                </a:lnTo>
                <a:cubicBezTo>
                  <a:pt x="1566406" y="950135"/>
                  <a:pt x="1521873" y="994668"/>
                  <a:pt x="1466939" y="994668"/>
                </a:cubicBezTo>
                <a:lnTo>
                  <a:pt x="99467" y="994668"/>
                </a:lnTo>
                <a:cubicBezTo>
                  <a:pt x="44533" y="994668"/>
                  <a:pt x="0" y="950135"/>
                  <a:pt x="0" y="895201"/>
                </a:cubicBezTo>
                <a:lnTo>
                  <a:pt x="0" y="99467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343" tIns="185343" rIns="185343" bIns="185343" numCol="1" spcCol="127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partnership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5623784" y="3421187"/>
            <a:ext cx="624616" cy="860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2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A8FE180D-D3C7-49D5-A75E-61C0659A7411}"/>
              </a:ext>
            </a:extLst>
          </p:cNvPr>
          <p:cNvSpPr/>
          <p:nvPr/>
        </p:nvSpPr>
        <p:spPr>
          <a:xfrm>
            <a:off x="-17127" y="6452816"/>
            <a:ext cx="12209127" cy="413137"/>
          </a:xfrm>
          <a:prstGeom prst="rect">
            <a:avLst/>
          </a:prstGeom>
          <a:solidFill>
            <a:srgbClr val="25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14" y="352601"/>
            <a:ext cx="963213" cy="88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94727" y="6476822"/>
            <a:ext cx="457200" cy="365125"/>
          </a:xfrm>
        </p:spPr>
        <p:txBody>
          <a:bodyPr/>
          <a:lstStyle/>
          <a:p>
            <a:fld id="{AC6BDACF-25DA-4643-B666-162FC0E9D579}" type="slidenum"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6</a:t>
            </a:fld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440073" y="6468884"/>
            <a:ext cx="3505200" cy="38100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October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6176" y="355519"/>
            <a:ext cx="11421328" cy="93345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25487A"/>
                </a:solidFill>
                <a:latin typeface="Century Gothic" panose="020B0502020202020204" pitchFamily="34" charset="0"/>
              </a:rPr>
              <a:t>TYPES OF AIFS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0" y="6468884"/>
            <a:ext cx="4572000" cy="381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Cyprus Securities and Exchange Commission</a:t>
            </a: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4756179" y="521866"/>
            <a:ext cx="2435230" cy="716779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l-G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RAIFs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673864" y="2805992"/>
            <a:ext cx="1969447" cy="1049337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 Fund 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(externally managed RAIF)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Open/closed ended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2820140" y="2867100"/>
            <a:ext cx="2478970" cy="600836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 Liability Company with shares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8"/>
          <p:cNvSpPr>
            <a:spLocks noChangeShapeType="1"/>
          </p:cNvSpPr>
          <p:nvPr/>
        </p:nvSpPr>
        <p:spPr bwMode="auto">
          <a:xfrm flipH="1">
            <a:off x="2674809" y="3493101"/>
            <a:ext cx="1197241" cy="1371756"/>
          </a:xfrm>
          <a:prstGeom prst="straightConnector1">
            <a:avLst/>
          </a:prstGeom>
          <a:noFill/>
          <a:ln w="9525">
            <a:solidFill>
              <a:srgbClr val="2058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auto">
          <a:xfrm>
            <a:off x="524914" y="4869474"/>
            <a:ext cx="2488271" cy="1195949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Variable Capital Investment Company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(externally </a:t>
            </a: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internally managed </a:t>
            </a: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RAIF)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 ended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AutoShape 31"/>
          <p:cNvSpPr>
            <a:spLocks noChangeArrowheads="1"/>
          </p:cNvSpPr>
          <p:nvPr/>
        </p:nvSpPr>
        <p:spPr bwMode="auto">
          <a:xfrm>
            <a:off x="3413172" y="5181511"/>
            <a:ext cx="2879563" cy="1195155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Fixed Capital Investment Company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externally or internally  </a:t>
            </a: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managed RAIF)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Open/closed </a:t>
            </a: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ended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AutoShape 32"/>
          <p:cNvSpPr>
            <a:spLocks noChangeShapeType="1"/>
          </p:cNvSpPr>
          <p:nvPr/>
        </p:nvSpPr>
        <p:spPr bwMode="auto">
          <a:xfrm>
            <a:off x="3972857" y="2212936"/>
            <a:ext cx="2227952" cy="589901"/>
          </a:xfrm>
          <a:prstGeom prst="straightConnector1">
            <a:avLst/>
          </a:prstGeom>
          <a:noFill/>
          <a:ln w="9525">
            <a:solidFill>
              <a:srgbClr val="2058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" name="AutoShape 33"/>
          <p:cNvSpPr>
            <a:spLocks noChangeArrowheads="1"/>
          </p:cNvSpPr>
          <p:nvPr/>
        </p:nvSpPr>
        <p:spPr bwMode="auto">
          <a:xfrm>
            <a:off x="5646148" y="2805992"/>
            <a:ext cx="2331778" cy="440246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 partnership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36"/>
          <p:cNvSpPr>
            <a:spLocks noChangeArrowheads="1"/>
          </p:cNvSpPr>
          <p:nvPr/>
        </p:nvSpPr>
        <p:spPr bwMode="auto">
          <a:xfrm>
            <a:off x="4756179" y="3867079"/>
            <a:ext cx="2579911" cy="1045281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Separate legal personality*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(externally managed RAIF)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Open/closed ended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37"/>
          <p:cNvSpPr>
            <a:spLocks noChangeArrowheads="1"/>
          </p:cNvSpPr>
          <p:nvPr/>
        </p:nvSpPr>
        <p:spPr bwMode="auto">
          <a:xfrm>
            <a:off x="6929120" y="5567636"/>
            <a:ext cx="2820533" cy="780609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Separate legal personality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(externally managed RAIF)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Open/closed ended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432082" y="1596556"/>
            <a:ext cx="3124200" cy="6000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Can be managed by:</a:t>
            </a:r>
            <a:endParaRPr kumimoji="0" lang="en-US" alt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81200" algn="l"/>
              </a:tabLst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AIFMs</a:t>
            </a:r>
            <a:endParaRPr kumimoji="0" lang="en-US" alt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AutoShape 87"/>
          <p:cNvSpPr>
            <a:spLocks noChangeShapeType="1"/>
          </p:cNvSpPr>
          <p:nvPr/>
        </p:nvSpPr>
        <p:spPr bwMode="auto">
          <a:xfrm flipH="1">
            <a:off x="3925011" y="1254950"/>
            <a:ext cx="1818598" cy="316443"/>
          </a:xfrm>
          <a:prstGeom prst="straightConnector1">
            <a:avLst/>
          </a:prstGeom>
          <a:noFill/>
          <a:ln w="9525">
            <a:solidFill>
              <a:srgbClr val="2058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8" name="AutoShape 88"/>
          <p:cNvSpPr>
            <a:spLocks noChangeArrowheads="1"/>
          </p:cNvSpPr>
          <p:nvPr/>
        </p:nvSpPr>
        <p:spPr bwMode="auto">
          <a:xfrm>
            <a:off x="7817137" y="1307827"/>
            <a:ext cx="3621176" cy="139867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Can be managed by:</a:t>
            </a:r>
            <a:endParaRPr kumimoji="0" lang="en-US" alt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81200" algn="l"/>
              </a:tabLst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AIFMs</a:t>
            </a:r>
            <a:endParaRPr kumimoji="0" lang="en-US" alt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81200" algn="l"/>
              </a:tabLst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IFs</a:t>
            </a:r>
            <a:endParaRPr kumimoji="0" lang="en-US" alt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81200" algn="l"/>
              </a:tabLst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UCITS Management Companies</a:t>
            </a:r>
            <a:endParaRPr kumimoji="0" lang="en-US" altLang="el-GR" sz="1400" b="1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81200" algn="l"/>
              </a:tabLst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Sub-threshold AIFM (mini manager</a:t>
            </a: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kumimoji="0" lang="en-US" altLang="el-GR" sz="1400" b="1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sp>
        <p:nvSpPr>
          <p:cNvPr id="29" name="AutoShape 90"/>
          <p:cNvSpPr>
            <a:spLocks noChangeShapeType="1"/>
          </p:cNvSpPr>
          <p:nvPr/>
        </p:nvSpPr>
        <p:spPr bwMode="auto">
          <a:xfrm>
            <a:off x="6046135" y="1264736"/>
            <a:ext cx="1771002" cy="521354"/>
          </a:xfrm>
          <a:prstGeom prst="straightConnector1">
            <a:avLst/>
          </a:prstGeom>
          <a:noFill/>
          <a:ln w="9525">
            <a:solidFill>
              <a:srgbClr val="2058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" name="AutoShape 92"/>
          <p:cNvSpPr>
            <a:spLocks noChangeArrowheads="1"/>
          </p:cNvSpPr>
          <p:nvPr/>
        </p:nvSpPr>
        <p:spPr bwMode="auto">
          <a:xfrm>
            <a:off x="8462502" y="3040630"/>
            <a:ext cx="2742745" cy="854075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 partnership 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(With separate*/</a:t>
            </a: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without separate legal personality</a:t>
            </a: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utoShape 94"/>
          <p:cNvSpPr>
            <a:spLocks noChangeArrowheads="1"/>
          </p:cNvSpPr>
          <p:nvPr/>
        </p:nvSpPr>
        <p:spPr bwMode="auto">
          <a:xfrm>
            <a:off x="8761007" y="4277359"/>
            <a:ext cx="3119104" cy="1096595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Alternative Investment Partnership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(externally managed RAIF</a:t>
            </a: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Closed ended, non liquid assets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utoShape 8"/>
          <p:cNvSpPr>
            <a:spLocks noChangeShapeType="1"/>
          </p:cNvSpPr>
          <p:nvPr/>
        </p:nvSpPr>
        <p:spPr bwMode="auto">
          <a:xfrm flipH="1">
            <a:off x="2306652" y="2204486"/>
            <a:ext cx="1545280" cy="566128"/>
          </a:xfrm>
          <a:prstGeom prst="straightConnector1">
            <a:avLst/>
          </a:prstGeom>
          <a:noFill/>
          <a:ln w="9525">
            <a:solidFill>
              <a:srgbClr val="2058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3" name="AutoShape 7"/>
          <p:cNvSpPr>
            <a:spLocks noChangeShapeType="1"/>
          </p:cNvSpPr>
          <p:nvPr/>
        </p:nvSpPr>
        <p:spPr bwMode="auto">
          <a:xfrm>
            <a:off x="4110875" y="3467669"/>
            <a:ext cx="307774" cy="1702280"/>
          </a:xfrm>
          <a:prstGeom prst="straightConnector1">
            <a:avLst/>
          </a:prstGeom>
          <a:noFill/>
          <a:ln w="9525">
            <a:solidFill>
              <a:srgbClr val="2058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cxnSp>
        <p:nvCxnSpPr>
          <p:cNvPr id="34" name="Straight Connector 33"/>
          <p:cNvCxnSpPr/>
          <p:nvPr/>
        </p:nvCxnSpPr>
        <p:spPr>
          <a:xfrm>
            <a:off x="3882991" y="2196631"/>
            <a:ext cx="58807" cy="670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4" idx="0"/>
          </p:cNvCxnSpPr>
          <p:nvPr/>
        </p:nvCxnSpPr>
        <p:spPr>
          <a:xfrm flipH="1">
            <a:off x="6046135" y="3246238"/>
            <a:ext cx="641029" cy="620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5" idx="0"/>
          </p:cNvCxnSpPr>
          <p:nvPr/>
        </p:nvCxnSpPr>
        <p:spPr>
          <a:xfrm>
            <a:off x="7087151" y="3305277"/>
            <a:ext cx="1252236" cy="2262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848715" y="2728824"/>
            <a:ext cx="1" cy="297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848715" y="3894705"/>
            <a:ext cx="0" cy="382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5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A8FE180D-D3C7-49D5-A75E-61C0659A7411}"/>
              </a:ext>
            </a:extLst>
          </p:cNvPr>
          <p:cNvSpPr/>
          <p:nvPr/>
        </p:nvSpPr>
        <p:spPr>
          <a:xfrm>
            <a:off x="-17127" y="6452816"/>
            <a:ext cx="12209127" cy="413137"/>
          </a:xfrm>
          <a:prstGeom prst="rect">
            <a:avLst/>
          </a:prstGeom>
          <a:solidFill>
            <a:srgbClr val="25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14" y="352601"/>
            <a:ext cx="963213" cy="88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94727" y="6476822"/>
            <a:ext cx="457200" cy="365125"/>
          </a:xfrm>
        </p:spPr>
        <p:txBody>
          <a:bodyPr/>
          <a:lstStyle/>
          <a:p>
            <a:fld id="{AC6BDACF-25DA-4643-B666-162FC0E9D579}" type="slidenum"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7</a:t>
            </a:fld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440073" y="6468884"/>
            <a:ext cx="3505200" cy="38100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6176" y="355519"/>
            <a:ext cx="11421328" cy="93345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25487A"/>
                </a:solidFill>
                <a:latin typeface="Century Gothic" panose="020B0502020202020204" pitchFamily="34" charset="0"/>
              </a:rPr>
              <a:t>THE MARKET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0" y="6468884"/>
            <a:ext cx="4572000" cy="381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451A5D19-6D81-4DA8-8DBD-7EF36B53AFB6}"/>
              </a:ext>
            </a:extLst>
          </p:cNvPr>
          <p:cNvSpPr txBox="1">
            <a:spLocks/>
          </p:cNvSpPr>
          <p:nvPr/>
        </p:nvSpPr>
        <p:spPr>
          <a:xfrm>
            <a:off x="440073" y="6468884"/>
            <a:ext cx="3505200" cy="38100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October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95B9E762-AFC4-4FC2-92CA-42225D7537F6}"/>
              </a:ext>
            </a:extLst>
          </p:cNvPr>
          <p:cNvSpPr txBox="1">
            <a:spLocks/>
          </p:cNvSpPr>
          <p:nvPr/>
        </p:nvSpPr>
        <p:spPr>
          <a:xfrm>
            <a:off x="3810000" y="6468884"/>
            <a:ext cx="4572000" cy="381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Cyprus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Securities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and Exchange Commission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640306"/>
              </p:ext>
            </p:extLst>
          </p:nvPr>
        </p:nvGraphicFramePr>
        <p:xfrm>
          <a:off x="0" y="922868"/>
          <a:ext cx="12192000" cy="508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1" y="6007218"/>
            <a:ext cx="1211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*From 30/09/2020 and onwards, the “total number of Management Companies, companies that act as Management Companies and UCIs”, includes CIFs, which had received approval from </a:t>
            </a:r>
            <a:r>
              <a:rPr lang="en-US" sz="1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CySEC</a:t>
            </a: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for the provision of AIF management services</a:t>
            </a:r>
            <a:r>
              <a:rPr lang="el-GR" sz="12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,</a:t>
            </a: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based on Section 5(5)(b) of Law 87(I)/2017.</a:t>
            </a:r>
            <a:endParaRPr lang="en-US" sz="1200" strike="sngStrike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A8FE180D-D3C7-49D5-A75E-61C0659A7411}"/>
              </a:ext>
            </a:extLst>
          </p:cNvPr>
          <p:cNvSpPr/>
          <p:nvPr/>
        </p:nvSpPr>
        <p:spPr>
          <a:xfrm>
            <a:off x="-17127" y="6452816"/>
            <a:ext cx="12209127" cy="413137"/>
          </a:xfrm>
          <a:prstGeom prst="rect">
            <a:avLst/>
          </a:prstGeom>
          <a:solidFill>
            <a:srgbClr val="25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14" y="352601"/>
            <a:ext cx="963213" cy="88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94727" y="6476822"/>
            <a:ext cx="457200" cy="365125"/>
          </a:xfrm>
        </p:spPr>
        <p:txBody>
          <a:bodyPr/>
          <a:lstStyle/>
          <a:p>
            <a:fld id="{AC6BDACF-25DA-4643-B666-162FC0E9D579}" type="slidenum"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8</a:t>
            </a:fld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440073" y="6468884"/>
            <a:ext cx="3505200" cy="38100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October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6176" y="355519"/>
            <a:ext cx="11421328" cy="93345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25487A"/>
                </a:solidFill>
                <a:latin typeface="Century Gothic" panose="020B0502020202020204" pitchFamily="34" charset="0"/>
              </a:rPr>
              <a:t>THE MARKET </a:t>
            </a:r>
            <a:endParaRPr lang="en-US" sz="2800" b="1" dirty="0">
              <a:solidFill>
                <a:srgbClr val="25487A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0" y="6468884"/>
            <a:ext cx="4572000" cy="381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Cyprus Securities and Exchange Commission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25732" y="3526304"/>
            <a:ext cx="336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AIF, </a:t>
            </a:r>
            <a:r>
              <a:rPr lang="en-US" sz="1400" b="1" dirty="0" smtClean="0">
                <a:solidFill>
                  <a:srgbClr val="002060"/>
                </a:solidFill>
              </a:rPr>
              <a:t>AIFLNP and RAIF Investment </a:t>
            </a:r>
            <a:r>
              <a:rPr lang="en-US" sz="1400" b="1" dirty="0" smtClean="0">
                <a:solidFill>
                  <a:schemeClr val="bg1"/>
                </a:solidFill>
              </a:rPr>
              <a:t>Strategy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9198" y="1199217"/>
            <a:ext cx="2979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UCITS </a:t>
            </a:r>
            <a:r>
              <a:rPr lang="en-US" sz="1400" b="1" dirty="0">
                <a:solidFill>
                  <a:srgbClr val="002060"/>
                </a:solidFill>
              </a:rPr>
              <a:t>Investment Strategy</a:t>
            </a:r>
          </a:p>
        </p:txBody>
      </p:sp>
      <p:sp>
        <p:nvSpPr>
          <p:cNvPr id="24" name="Right Arrow 23"/>
          <p:cNvSpPr/>
          <p:nvPr/>
        </p:nvSpPr>
        <p:spPr>
          <a:xfrm rot="1486647">
            <a:off x="3619559" y="4972484"/>
            <a:ext cx="1418210" cy="165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ight Arrow 24"/>
          <p:cNvSpPr/>
          <p:nvPr/>
        </p:nvSpPr>
        <p:spPr>
          <a:xfrm rot="19767007" flipV="1">
            <a:off x="3857126" y="3259087"/>
            <a:ext cx="1330780" cy="168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>
            <a:off x="4712941" y="5447251"/>
            <a:ext cx="1633740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AUM: €10,172,771,665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259" y="4928693"/>
            <a:ext cx="1343025" cy="5810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911" y="3680193"/>
            <a:ext cx="457200" cy="552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621" y="2422474"/>
            <a:ext cx="2152633" cy="245447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958" y="1546394"/>
            <a:ext cx="4454398" cy="187553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381938" y="2493354"/>
            <a:ext cx="1509946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AUM: €491,181,676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5732" y="3857829"/>
            <a:ext cx="3292229" cy="23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A8FE180D-D3C7-49D5-A75E-61C0659A7411}"/>
              </a:ext>
            </a:extLst>
          </p:cNvPr>
          <p:cNvSpPr/>
          <p:nvPr/>
        </p:nvSpPr>
        <p:spPr>
          <a:xfrm>
            <a:off x="-17127" y="6452816"/>
            <a:ext cx="12209127" cy="413137"/>
          </a:xfrm>
          <a:prstGeom prst="rect">
            <a:avLst/>
          </a:prstGeom>
          <a:solidFill>
            <a:srgbClr val="25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14" y="352601"/>
            <a:ext cx="963213" cy="88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94727" y="6476822"/>
            <a:ext cx="457200" cy="365125"/>
          </a:xfrm>
        </p:spPr>
        <p:txBody>
          <a:bodyPr/>
          <a:lstStyle/>
          <a:p>
            <a:fld id="{AC6BDACF-25DA-4643-B666-162FC0E9D579}" type="slidenum"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9</a:t>
            </a:fld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440073" y="6468884"/>
            <a:ext cx="3505200" cy="38100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October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6176" y="355519"/>
            <a:ext cx="11421328" cy="93345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25487A"/>
                </a:solidFill>
                <a:latin typeface="Century Gothic" panose="020B0502020202020204" pitchFamily="34" charset="0"/>
              </a:rPr>
              <a:t>SUPERVISION 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0" y="6468884"/>
            <a:ext cx="4572000" cy="381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Cyprus Securities and Exchange Commission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91431" y="1117450"/>
            <a:ext cx="492642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66750">
              <a:spcBef>
                <a:spcPct val="0"/>
              </a:spcBef>
              <a:spcAft>
                <a:spcPts val="1200"/>
              </a:spcAft>
            </a:pPr>
            <a:r>
              <a:rPr lang="en-US" sz="15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CySEC</a:t>
            </a:r>
            <a:r>
              <a:rPr lang="en-US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:</a:t>
            </a: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The pandemic brought severe stress in capital markets and in particular for investment funds focusing on liquidity issues </a:t>
            </a: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CySEC</a:t>
            </a:r>
            <a:r>
              <a:rPr lang="en-US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 has closely monitored asset managers in relation to liquidity matters and looked at the activation of Liquidity Management Tools such as the suspension of </a:t>
            </a:r>
            <a:r>
              <a:rPr lang="en-US" sz="15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redemptions</a:t>
            </a:r>
            <a:r>
              <a:rPr lang="el-GR" sz="15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15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endParaRPr lang="el-GR" sz="15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Applies </a:t>
            </a:r>
            <a:r>
              <a:rPr lang="en-US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a risk-based approach to supervision </a:t>
            </a: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Provides guidance and clarifications as to the interpretation of the applicable regulatory framework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4" y="2133600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652</Words>
  <Application>Microsoft Office PowerPoint</Application>
  <PresentationFormat>Widescreen</PresentationFormat>
  <Paragraphs>165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Office Theme</vt:lpstr>
      <vt:lpstr>“Cypriot Regulatory Landscape of the Fund Industry” </vt:lpstr>
      <vt:lpstr>REGULATORY TIMELINE </vt:lpstr>
      <vt:lpstr>REGULATORY UPDATES</vt:lpstr>
      <vt:lpstr>TYPES OF AIFS</vt:lpstr>
      <vt:lpstr>TYPES OF AIFS</vt:lpstr>
      <vt:lpstr>TYPES OF AIFS</vt:lpstr>
      <vt:lpstr>THE MARKET</vt:lpstr>
      <vt:lpstr>THE MARKET </vt:lpstr>
      <vt:lpstr>SUPERVISION </vt:lpstr>
      <vt:lpstr>PowerPoint Presentation</vt:lpstr>
    </vt:vector>
  </TitlesOfParts>
  <Company>CySEC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Legislation</dc:title>
  <dc:creator>Eleni Nicolaou</dc:creator>
  <cp:lastModifiedBy>Eleni Nicolaou</cp:lastModifiedBy>
  <cp:revision>56</cp:revision>
  <cp:lastPrinted>2021-09-22T10:57:23Z</cp:lastPrinted>
  <dcterms:created xsi:type="dcterms:W3CDTF">2021-09-22T06:32:57Z</dcterms:created>
  <dcterms:modified xsi:type="dcterms:W3CDTF">2021-10-12T10:14:02Z</dcterms:modified>
</cp:coreProperties>
</file>