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1" r:id="rId4"/>
    <p:sldId id="262" r:id="rId5"/>
    <p:sldId id="264" r:id="rId6"/>
    <p:sldId id="265" r:id="rId7"/>
    <p:sldId id="266" r:id="rId8"/>
    <p:sldId id="268" r:id="rId9"/>
    <p:sldId id="267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34"/>
    <a:srgbClr val="0077C1"/>
    <a:srgbClr val="BDBEC1"/>
    <a:srgbClr val="1A2F52"/>
    <a:srgbClr val="264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Kerr" userId="95d72fd5-572f-4c72-9a06-16a77bfd3052" providerId="ADAL" clId="{D8551158-B673-4F10-8F2C-0F2AD68F406A}"/>
    <pc:docChg chg="modSld">
      <pc:chgData name="Jane Kerr" userId="95d72fd5-572f-4c72-9a06-16a77bfd3052" providerId="ADAL" clId="{D8551158-B673-4F10-8F2C-0F2AD68F406A}" dt="2021-10-04T14:58:23.742" v="5" actId="5793"/>
      <pc:docMkLst>
        <pc:docMk/>
      </pc:docMkLst>
      <pc:sldChg chg="modSp mod">
        <pc:chgData name="Jane Kerr" userId="95d72fd5-572f-4c72-9a06-16a77bfd3052" providerId="ADAL" clId="{D8551158-B673-4F10-8F2C-0F2AD68F406A}" dt="2021-10-04T14:58:23.742" v="5" actId="5793"/>
        <pc:sldMkLst>
          <pc:docMk/>
          <pc:sldMk cId="3113032593" sldId="262"/>
        </pc:sldMkLst>
        <pc:spChg chg="mod">
          <ac:chgData name="Jane Kerr" userId="95d72fd5-572f-4c72-9a06-16a77bfd3052" providerId="ADAL" clId="{D8551158-B673-4F10-8F2C-0F2AD68F406A}" dt="2021-10-04T14:58:23.742" v="5" actId="5793"/>
          <ac:spMkLst>
            <pc:docMk/>
            <pc:sldMk cId="3113032593" sldId="262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FD427-3255-4F50-8DE7-8BEC81C5472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FCDD4-9B9E-421C-AE5D-83DD6F48BC7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Big Data -Artificial Intelligence and Cloud Computing.</a:t>
          </a:r>
        </a:p>
      </dgm:t>
    </dgm:pt>
    <dgm:pt modelId="{6DAB56D4-D342-4B26-A258-2ACE557EAE13}" type="parTrans" cxnId="{8B0C523A-8629-45E5-8725-761F538A596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D8A5FE4-94BC-45D1-94B9-4BB250DE7370}" type="sibTrans" cxnId="{8B0C523A-8629-45E5-8725-761F538A596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895E41D-2CFD-47F6-9DEE-3A1F0A2ED3FE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Data-driven approach</a:t>
          </a:r>
        </a:p>
      </dgm:t>
    </dgm:pt>
    <dgm:pt modelId="{0BDF116F-CD8A-446F-928B-A9E1AF70247F}" type="parTrans" cxnId="{A71841C0-D5BA-4B1C-8AF7-8AF0A8EA426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BFD96E7-FFDE-4209-9B5F-AA1DC54FDC4B}" type="sibTrans" cxnId="{A71841C0-D5BA-4B1C-8AF7-8AF0A8EA426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328E399-5CCA-46DE-B95D-02BCA5FAC72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Century Gothic" panose="020B0502020202020204" pitchFamily="34" charset="0"/>
            </a:rPr>
            <a:t>Risk-based supervision philosophy</a:t>
          </a:r>
        </a:p>
      </dgm:t>
    </dgm:pt>
    <dgm:pt modelId="{21007FA9-16E8-4F40-8508-9EE9C74BD5B9}" type="parTrans" cxnId="{82F1A040-21D5-4716-A561-21A82CCE581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6F6BA35-AF70-4F6D-867D-F8850AE24586}" type="sibTrans" cxnId="{82F1A040-21D5-4716-A561-21A82CCE581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1E2076B-C1DA-4AF1-AE30-70472893382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D14EA7B-936E-47E9-94B1-1CB05933AFB7}" type="parTrans" cxnId="{1CFE301E-99A5-4838-A259-5556BB490C8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137EDDA-1458-4551-9A93-2C1EEAFD55E6}" type="sibTrans" cxnId="{1CFE301E-99A5-4838-A259-5556BB490C8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B54E867-242F-487B-AF9B-2ABA5556AA9D}" type="pres">
      <dgm:prSet presAssocID="{04AFD427-3255-4F50-8DE7-8BEC81C5472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342BA-C42D-4D76-A126-9D282929E7F1}" type="pres">
      <dgm:prSet presAssocID="{E59FCDD4-9B9E-421C-AE5D-83DD6F48BC7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8B2D5-125E-45CB-90C2-D5E69900FE2B}" type="pres">
      <dgm:prSet presAssocID="{E59FCDD4-9B9E-421C-AE5D-83DD6F48BC7C}" presName="gear1srcNode" presStyleLbl="node1" presStyleIdx="0" presStyleCnt="3"/>
      <dgm:spPr/>
      <dgm:t>
        <a:bodyPr/>
        <a:lstStyle/>
        <a:p>
          <a:endParaRPr lang="en-US"/>
        </a:p>
      </dgm:t>
    </dgm:pt>
    <dgm:pt modelId="{FBB1E8D8-8116-4735-BD8B-BB2C1EF1703E}" type="pres">
      <dgm:prSet presAssocID="{E59FCDD4-9B9E-421C-AE5D-83DD6F48BC7C}" presName="gear1dstNode" presStyleLbl="node1" presStyleIdx="0" presStyleCnt="3"/>
      <dgm:spPr/>
      <dgm:t>
        <a:bodyPr/>
        <a:lstStyle/>
        <a:p>
          <a:endParaRPr lang="en-US"/>
        </a:p>
      </dgm:t>
    </dgm:pt>
    <dgm:pt modelId="{C9A53F57-A721-47DB-BFC1-705A8B310236}" type="pres">
      <dgm:prSet presAssocID="{D895E41D-2CFD-47F6-9DEE-3A1F0A2ED3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2D9CE-C280-4D65-B1E1-610FCA5A49B9}" type="pres">
      <dgm:prSet presAssocID="{D895E41D-2CFD-47F6-9DEE-3A1F0A2ED3FE}" presName="gear2srcNode" presStyleLbl="node1" presStyleIdx="1" presStyleCnt="3"/>
      <dgm:spPr/>
      <dgm:t>
        <a:bodyPr/>
        <a:lstStyle/>
        <a:p>
          <a:endParaRPr lang="en-US"/>
        </a:p>
      </dgm:t>
    </dgm:pt>
    <dgm:pt modelId="{E95BB474-A48B-499A-B507-A05863F4A97F}" type="pres">
      <dgm:prSet presAssocID="{D895E41D-2CFD-47F6-9DEE-3A1F0A2ED3FE}" presName="gear2dstNode" presStyleLbl="node1" presStyleIdx="1" presStyleCnt="3"/>
      <dgm:spPr/>
      <dgm:t>
        <a:bodyPr/>
        <a:lstStyle/>
        <a:p>
          <a:endParaRPr lang="en-US"/>
        </a:p>
      </dgm:t>
    </dgm:pt>
    <dgm:pt modelId="{D160301A-0468-464E-AF8A-05FDA5DE8083}" type="pres">
      <dgm:prSet presAssocID="{6328E399-5CCA-46DE-B95D-02BCA5FAC72A}" presName="gear3" presStyleLbl="node1" presStyleIdx="2" presStyleCnt="3"/>
      <dgm:spPr/>
      <dgm:t>
        <a:bodyPr/>
        <a:lstStyle/>
        <a:p>
          <a:endParaRPr lang="en-US"/>
        </a:p>
      </dgm:t>
    </dgm:pt>
    <dgm:pt modelId="{BBA21138-6581-4F10-95CF-CE5606736F71}" type="pres">
      <dgm:prSet presAssocID="{6328E399-5CCA-46DE-B95D-02BCA5FAC72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34C7C-84A6-467B-98A1-B4EE69E095AA}" type="pres">
      <dgm:prSet presAssocID="{6328E399-5CCA-46DE-B95D-02BCA5FAC72A}" presName="gear3srcNode" presStyleLbl="node1" presStyleIdx="2" presStyleCnt="3"/>
      <dgm:spPr/>
      <dgm:t>
        <a:bodyPr/>
        <a:lstStyle/>
        <a:p>
          <a:endParaRPr lang="en-US"/>
        </a:p>
      </dgm:t>
    </dgm:pt>
    <dgm:pt modelId="{0B0CD9C4-11B5-4549-8E57-4EB4CA49C196}" type="pres">
      <dgm:prSet presAssocID="{6328E399-5CCA-46DE-B95D-02BCA5FAC72A}" presName="gear3dstNode" presStyleLbl="node1" presStyleIdx="2" presStyleCnt="3"/>
      <dgm:spPr/>
      <dgm:t>
        <a:bodyPr/>
        <a:lstStyle/>
        <a:p>
          <a:endParaRPr lang="en-US"/>
        </a:p>
      </dgm:t>
    </dgm:pt>
    <dgm:pt modelId="{01959741-5B0D-4940-9EB9-8DECFA088C89}" type="pres">
      <dgm:prSet presAssocID="{7D8A5FE4-94BC-45D1-94B9-4BB250DE737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D650111-BA3F-49A4-85C3-CEE98EE92091}" type="pres">
      <dgm:prSet presAssocID="{1BFD96E7-FFDE-4209-9B5F-AA1DC54FDC4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8FC41CA-277F-44AE-8938-61C398986295}" type="pres">
      <dgm:prSet presAssocID="{06F6BA35-AF70-4F6D-867D-F8850AE2458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8E3D866-335C-4D63-A137-B481F925A215}" type="presOf" srcId="{E59FCDD4-9B9E-421C-AE5D-83DD6F48BC7C}" destId="{FBB1E8D8-8116-4735-BD8B-BB2C1EF1703E}" srcOrd="2" destOrd="0" presId="urn:microsoft.com/office/officeart/2005/8/layout/gear1"/>
    <dgm:cxn modelId="{5528B951-36AE-4A5F-AEF1-DF5ADA906A3E}" type="presOf" srcId="{6328E399-5CCA-46DE-B95D-02BCA5FAC72A}" destId="{0B0CD9C4-11B5-4549-8E57-4EB4CA49C196}" srcOrd="3" destOrd="0" presId="urn:microsoft.com/office/officeart/2005/8/layout/gear1"/>
    <dgm:cxn modelId="{4D8624F4-C46F-400C-9FD9-E9E110874C0D}" type="presOf" srcId="{D895E41D-2CFD-47F6-9DEE-3A1F0A2ED3FE}" destId="{6292D9CE-C280-4D65-B1E1-610FCA5A49B9}" srcOrd="1" destOrd="0" presId="urn:microsoft.com/office/officeart/2005/8/layout/gear1"/>
    <dgm:cxn modelId="{A31938BB-D370-4B18-8388-10EC18DD10BD}" type="presOf" srcId="{6328E399-5CCA-46DE-B95D-02BCA5FAC72A}" destId="{D160301A-0468-464E-AF8A-05FDA5DE8083}" srcOrd="0" destOrd="0" presId="urn:microsoft.com/office/officeart/2005/8/layout/gear1"/>
    <dgm:cxn modelId="{26C762E9-0856-4137-8E81-B4408AE6E9BF}" type="presOf" srcId="{D895E41D-2CFD-47F6-9DEE-3A1F0A2ED3FE}" destId="{E95BB474-A48B-499A-B507-A05863F4A97F}" srcOrd="2" destOrd="0" presId="urn:microsoft.com/office/officeart/2005/8/layout/gear1"/>
    <dgm:cxn modelId="{A71841C0-D5BA-4B1C-8AF7-8AF0A8EA426D}" srcId="{04AFD427-3255-4F50-8DE7-8BEC81C54727}" destId="{D895E41D-2CFD-47F6-9DEE-3A1F0A2ED3FE}" srcOrd="1" destOrd="0" parTransId="{0BDF116F-CD8A-446F-928B-A9E1AF70247F}" sibTransId="{1BFD96E7-FFDE-4209-9B5F-AA1DC54FDC4B}"/>
    <dgm:cxn modelId="{82F1A040-21D5-4716-A561-21A82CCE5811}" srcId="{04AFD427-3255-4F50-8DE7-8BEC81C54727}" destId="{6328E399-5CCA-46DE-B95D-02BCA5FAC72A}" srcOrd="2" destOrd="0" parTransId="{21007FA9-16E8-4F40-8508-9EE9C74BD5B9}" sibTransId="{06F6BA35-AF70-4F6D-867D-F8850AE24586}"/>
    <dgm:cxn modelId="{687BA422-7F31-451B-BD74-A623702B7BD5}" type="presOf" srcId="{1BFD96E7-FFDE-4209-9B5F-AA1DC54FDC4B}" destId="{7D650111-BA3F-49A4-85C3-CEE98EE92091}" srcOrd="0" destOrd="0" presId="urn:microsoft.com/office/officeart/2005/8/layout/gear1"/>
    <dgm:cxn modelId="{D311B99F-177F-47E0-B261-26BA7F8DE5B7}" type="presOf" srcId="{7D8A5FE4-94BC-45D1-94B9-4BB250DE7370}" destId="{01959741-5B0D-4940-9EB9-8DECFA088C89}" srcOrd="0" destOrd="0" presId="urn:microsoft.com/office/officeart/2005/8/layout/gear1"/>
    <dgm:cxn modelId="{1CFE301E-99A5-4838-A259-5556BB490C80}" srcId="{04AFD427-3255-4F50-8DE7-8BEC81C54727}" destId="{31E2076B-C1DA-4AF1-AE30-70472893382C}" srcOrd="3" destOrd="0" parTransId="{ED14EA7B-936E-47E9-94B1-1CB05933AFB7}" sibTransId="{4137EDDA-1458-4551-9A93-2C1EEAFD55E6}"/>
    <dgm:cxn modelId="{380CBA00-C8F6-4466-9CAB-05FA5B923162}" type="presOf" srcId="{04AFD427-3255-4F50-8DE7-8BEC81C54727}" destId="{AB54E867-242F-487B-AF9B-2ABA5556AA9D}" srcOrd="0" destOrd="0" presId="urn:microsoft.com/office/officeart/2005/8/layout/gear1"/>
    <dgm:cxn modelId="{8B0C523A-8629-45E5-8725-761F538A5965}" srcId="{04AFD427-3255-4F50-8DE7-8BEC81C54727}" destId="{E59FCDD4-9B9E-421C-AE5D-83DD6F48BC7C}" srcOrd="0" destOrd="0" parTransId="{6DAB56D4-D342-4B26-A258-2ACE557EAE13}" sibTransId="{7D8A5FE4-94BC-45D1-94B9-4BB250DE7370}"/>
    <dgm:cxn modelId="{58D48102-57AD-4492-9234-CAC996686FA0}" type="presOf" srcId="{6328E399-5CCA-46DE-B95D-02BCA5FAC72A}" destId="{BBA21138-6581-4F10-95CF-CE5606736F71}" srcOrd="1" destOrd="0" presId="urn:microsoft.com/office/officeart/2005/8/layout/gear1"/>
    <dgm:cxn modelId="{89A92DBA-5935-425E-8E9B-B111B41A06FC}" type="presOf" srcId="{6328E399-5CCA-46DE-B95D-02BCA5FAC72A}" destId="{D9834C7C-84A6-467B-98A1-B4EE69E095AA}" srcOrd="2" destOrd="0" presId="urn:microsoft.com/office/officeart/2005/8/layout/gear1"/>
    <dgm:cxn modelId="{9084FAAF-ABED-47BA-AB64-9DF201C65010}" type="presOf" srcId="{D895E41D-2CFD-47F6-9DEE-3A1F0A2ED3FE}" destId="{C9A53F57-A721-47DB-BFC1-705A8B310236}" srcOrd="0" destOrd="0" presId="urn:microsoft.com/office/officeart/2005/8/layout/gear1"/>
    <dgm:cxn modelId="{63D7DA05-3F09-4054-84CB-F28EE4AE03B2}" type="presOf" srcId="{E59FCDD4-9B9E-421C-AE5D-83DD6F48BC7C}" destId="{2A68B2D5-125E-45CB-90C2-D5E69900FE2B}" srcOrd="1" destOrd="0" presId="urn:microsoft.com/office/officeart/2005/8/layout/gear1"/>
    <dgm:cxn modelId="{CE32DD1D-E991-4BF6-89BC-A871F1179D0D}" type="presOf" srcId="{06F6BA35-AF70-4F6D-867D-F8850AE24586}" destId="{78FC41CA-277F-44AE-8938-61C398986295}" srcOrd="0" destOrd="0" presId="urn:microsoft.com/office/officeart/2005/8/layout/gear1"/>
    <dgm:cxn modelId="{1FC27F82-F3A5-4EC4-B8A8-DC073ED26E05}" type="presOf" srcId="{E59FCDD4-9B9E-421C-AE5D-83DD6F48BC7C}" destId="{E50342BA-C42D-4D76-A126-9D282929E7F1}" srcOrd="0" destOrd="0" presId="urn:microsoft.com/office/officeart/2005/8/layout/gear1"/>
    <dgm:cxn modelId="{0BD9A255-C570-4514-A2E7-EDA46EDD2273}" type="presParOf" srcId="{AB54E867-242F-487B-AF9B-2ABA5556AA9D}" destId="{E50342BA-C42D-4D76-A126-9D282929E7F1}" srcOrd="0" destOrd="0" presId="urn:microsoft.com/office/officeart/2005/8/layout/gear1"/>
    <dgm:cxn modelId="{8C97B247-F3D9-4795-9432-C13519EA2AF3}" type="presParOf" srcId="{AB54E867-242F-487B-AF9B-2ABA5556AA9D}" destId="{2A68B2D5-125E-45CB-90C2-D5E69900FE2B}" srcOrd="1" destOrd="0" presId="urn:microsoft.com/office/officeart/2005/8/layout/gear1"/>
    <dgm:cxn modelId="{23C45028-0CBA-4C85-B98A-80C5E4448762}" type="presParOf" srcId="{AB54E867-242F-487B-AF9B-2ABA5556AA9D}" destId="{FBB1E8D8-8116-4735-BD8B-BB2C1EF1703E}" srcOrd="2" destOrd="0" presId="urn:microsoft.com/office/officeart/2005/8/layout/gear1"/>
    <dgm:cxn modelId="{78327B3D-AA24-42AD-9244-47DE37CC8F36}" type="presParOf" srcId="{AB54E867-242F-487B-AF9B-2ABA5556AA9D}" destId="{C9A53F57-A721-47DB-BFC1-705A8B310236}" srcOrd="3" destOrd="0" presId="urn:microsoft.com/office/officeart/2005/8/layout/gear1"/>
    <dgm:cxn modelId="{DF14B216-E735-481D-B78A-FD7CFDD77CAD}" type="presParOf" srcId="{AB54E867-242F-487B-AF9B-2ABA5556AA9D}" destId="{6292D9CE-C280-4D65-B1E1-610FCA5A49B9}" srcOrd="4" destOrd="0" presId="urn:microsoft.com/office/officeart/2005/8/layout/gear1"/>
    <dgm:cxn modelId="{D647B8E2-43AE-4155-BF50-A2FDA51AF41A}" type="presParOf" srcId="{AB54E867-242F-487B-AF9B-2ABA5556AA9D}" destId="{E95BB474-A48B-499A-B507-A05863F4A97F}" srcOrd="5" destOrd="0" presId="urn:microsoft.com/office/officeart/2005/8/layout/gear1"/>
    <dgm:cxn modelId="{7EB7050B-4210-4755-8519-5344DCF6D957}" type="presParOf" srcId="{AB54E867-242F-487B-AF9B-2ABA5556AA9D}" destId="{D160301A-0468-464E-AF8A-05FDA5DE8083}" srcOrd="6" destOrd="0" presId="urn:microsoft.com/office/officeart/2005/8/layout/gear1"/>
    <dgm:cxn modelId="{4920182F-232D-404E-96D2-AD95ED24D619}" type="presParOf" srcId="{AB54E867-242F-487B-AF9B-2ABA5556AA9D}" destId="{BBA21138-6581-4F10-95CF-CE5606736F71}" srcOrd="7" destOrd="0" presId="urn:microsoft.com/office/officeart/2005/8/layout/gear1"/>
    <dgm:cxn modelId="{4D48BDB3-7204-42F1-9E62-9D4D55BE0EB5}" type="presParOf" srcId="{AB54E867-242F-487B-AF9B-2ABA5556AA9D}" destId="{D9834C7C-84A6-467B-98A1-B4EE69E095AA}" srcOrd="8" destOrd="0" presId="urn:microsoft.com/office/officeart/2005/8/layout/gear1"/>
    <dgm:cxn modelId="{AD3CB9E2-848B-4094-86AF-D5379648C36C}" type="presParOf" srcId="{AB54E867-242F-487B-AF9B-2ABA5556AA9D}" destId="{0B0CD9C4-11B5-4549-8E57-4EB4CA49C196}" srcOrd="9" destOrd="0" presId="urn:microsoft.com/office/officeart/2005/8/layout/gear1"/>
    <dgm:cxn modelId="{897B11BD-AB30-4FF2-914E-6F65BF879D93}" type="presParOf" srcId="{AB54E867-242F-487B-AF9B-2ABA5556AA9D}" destId="{01959741-5B0D-4940-9EB9-8DECFA088C89}" srcOrd="10" destOrd="0" presId="urn:microsoft.com/office/officeart/2005/8/layout/gear1"/>
    <dgm:cxn modelId="{11AA2018-858E-43EA-815A-A9029C764524}" type="presParOf" srcId="{AB54E867-242F-487B-AF9B-2ABA5556AA9D}" destId="{7D650111-BA3F-49A4-85C3-CEE98EE92091}" srcOrd="11" destOrd="0" presId="urn:microsoft.com/office/officeart/2005/8/layout/gear1"/>
    <dgm:cxn modelId="{58CC8465-E745-4C03-827B-46442D5C5285}" type="presParOf" srcId="{AB54E867-242F-487B-AF9B-2ABA5556AA9D}" destId="{78FC41CA-277F-44AE-8938-61C39898629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1FA12-53FD-41E2-8A22-4F971019AD6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19A653C-D7FB-459F-BFA5-4426C9C3DA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dirty="0">
              <a:latin typeface="Century Gothic" panose="020B0502020202020204" pitchFamily="34" charset="0"/>
            </a:rPr>
            <a:t>Supervisory system for monitoring   online marketing activities </a:t>
          </a:r>
        </a:p>
      </dgm:t>
    </dgm:pt>
    <dgm:pt modelId="{D71BAF66-D1B6-4FD8-93C0-BC8094C26E7D}" type="parTrans" cxnId="{75F84127-35AE-4070-B93B-603CA8705A4E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2D971BF3-3839-49F7-A38B-231B12AFEDB5}" type="sibTrans" cxnId="{75F84127-35AE-4070-B93B-603CA8705A4E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8D5B8423-EC18-46FD-A4F8-84F711E80729}">
      <dgm:prSet custT="1"/>
      <dgm:spPr/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New exams for the financial information providers  </a:t>
          </a:r>
        </a:p>
      </dgm:t>
    </dgm:pt>
    <dgm:pt modelId="{16F06986-551B-49CF-ABD5-AC3E666101D3}" type="parTrans" cxnId="{0F3F88B8-36EF-4084-B0FD-BD2DC57A415C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3B3E6230-38B6-465C-8023-2DF49D45C844}" type="sibTrans" cxnId="{0F3F88B8-36EF-4084-B0FD-BD2DC57A415C}">
      <dgm:prSet/>
      <dgm:spPr/>
      <dgm:t>
        <a:bodyPr/>
        <a:lstStyle/>
        <a:p>
          <a:endParaRPr lang="en-US" sz="1200">
            <a:latin typeface="Century Gothic" panose="020B0502020202020204" pitchFamily="34" charset="0"/>
          </a:endParaRPr>
        </a:p>
      </dgm:t>
    </dgm:pt>
    <dgm:pt modelId="{A8776C59-D5E5-42F3-A1E3-1441C419E589}" type="pres">
      <dgm:prSet presAssocID="{67E1FA12-53FD-41E2-8A22-4F971019AD6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D537AF5-410A-4F91-B79C-970C479FA913}" type="pres">
      <dgm:prSet presAssocID="{8D5B8423-EC18-46FD-A4F8-84F711E80729}" presName="gear1" presStyleLbl="node1" presStyleIdx="0" presStyleCnt="2" custLinFactNeighborX="9856" custLinFactNeighborY="29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D0D7E-4336-4091-A5FE-58E2BD0FAA44}" type="pres">
      <dgm:prSet presAssocID="{8D5B8423-EC18-46FD-A4F8-84F711E80729}" presName="gear1srcNode" presStyleLbl="node1" presStyleIdx="0" presStyleCnt="2"/>
      <dgm:spPr/>
      <dgm:t>
        <a:bodyPr/>
        <a:lstStyle/>
        <a:p>
          <a:endParaRPr lang="en-US"/>
        </a:p>
      </dgm:t>
    </dgm:pt>
    <dgm:pt modelId="{8B4A76DF-0A32-4485-B58F-139BBA36FE52}" type="pres">
      <dgm:prSet presAssocID="{8D5B8423-EC18-46FD-A4F8-84F711E80729}" presName="gear1dstNode" presStyleLbl="node1" presStyleIdx="0" presStyleCnt="2"/>
      <dgm:spPr/>
      <dgm:t>
        <a:bodyPr/>
        <a:lstStyle/>
        <a:p>
          <a:endParaRPr lang="en-US"/>
        </a:p>
      </dgm:t>
    </dgm:pt>
    <dgm:pt modelId="{A3C3FDDD-C09B-4FD1-9C11-56BE8D80DA14}" type="pres">
      <dgm:prSet presAssocID="{019A653C-D7FB-459F-BFA5-4426C9C3DABA}" presName="gear2" presStyleLbl="node1" presStyleIdx="1" presStyleCnt="2" custScaleX="125360" custScaleY="125719" custLinFactNeighborX="6988" custLinFactNeighborY="-80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44437-EA44-4BCD-9B66-C3BB978B7393}" type="pres">
      <dgm:prSet presAssocID="{019A653C-D7FB-459F-BFA5-4426C9C3DABA}" presName="gear2srcNode" presStyleLbl="node1" presStyleIdx="1" presStyleCnt="2"/>
      <dgm:spPr/>
      <dgm:t>
        <a:bodyPr/>
        <a:lstStyle/>
        <a:p>
          <a:endParaRPr lang="en-US"/>
        </a:p>
      </dgm:t>
    </dgm:pt>
    <dgm:pt modelId="{14930BE8-22B2-4A8B-9AB8-E5415616B787}" type="pres">
      <dgm:prSet presAssocID="{019A653C-D7FB-459F-BFA5-4426C9C3DABA}" presName="gear2dstNode" presStyleLbl="node1" presStyleIdx="1" presStyleCnt="2"/>
      <dgm:spPr/>
      <dgm:t>
        <a:bodyPr/>
        <a:lstStyle/>
        <a:p>
          <a:endParaRPr lang="en-US"/>
        </a:p>
      </dgm:t>
    </dgm:pt>
    <dgm:pt modelId="{781B6434-4041-4B78-8CC7-B08EEB057193}" type="pres">
      <dgm:prSet presAssocID="{3B3E6230-38B6-465C-8023-2DF49D45C844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A882FD3F-3409-4D58-A14F-A907832A9145}" type="pres">
      <dgm:prSet presAssocID="{2D971BF3-3839-49F7-A38B-231B12AFEDB5}" presName="connector2" presStyleLbl="sibTrans2D1" presStyleIdx="1" presStyleCnt="2" custLinFactNeighborX="-5374" custLinFactNeighborY="-1510"/>
      <dgm:spPr/>
      <dgm:t>
        <a:bodyPr/>
        <a:lstStyle/>
        <a:p>
          <a:endParaRPr lang="en-US"/>
        </a:p>
      </dgm:t>
    </dgm:pt>
  </dgm:ptLst>
  <dgm:cxnLst>
    <dgm:cxn modelId="{0F3F88B8-36EF-4084-B0FD-BD2DC57A415C}" srcId="{67E1FA12-53FD-41E2-8A22-4F971019AD69}" destId="{8D5B8423-EC18-46FD-A4F8-84F711E80729}" srcOrd="0" destOrd="0" parTransId="{16F06986-551B-49CF-ABD5-AC3E666101D3}" sibTransId="{3B3E6230-38B6-465C-8023-2DF49D45C844}"/>
    <dgm:cxn modelId="{3B0C29A8-16AA-4A05-A2A9-D1AE220220DC}" type="presOf" srcId="{019A653C-D7FB-459F-BFA5-4426C9C3DABA}" destId="{AED44437-EA44-4BCD-9B66-C3BB978B7393}" srcOrd="1" destOrd="0" presId="urn:microsoft.com/office/officeart/2005/8/layout/gear1"/>
    <dgm:cxn modelId="{75F84127-35AE-4070-B93B-603CA8705A4E}" srcId="{67E1FA12-53FD-41E2-8A22-4F971019AD69}" destId="{019A653C-D7FB-459F-BFA5-4426C9C3DABA}" srcOrd="1" destOrd="0" parTransId="{D71BAF66-D1B6-4FD8-93C0-BC8094C26E7D}" sibTransId="{2D971BF3-3839-49F7-A38B-231B12AFEDB5}"/>
    <dgm:cxn modelId="{AE0FBB28-E2B4-4C2E-9630-1B4F794D2322}" type="presOf" srcId="{019A653C-D7FB-459F-BFA5-4426C9C3DABA}" destId="{A3C3FDDD-C09B-4FD1-9C11-56BE8D80DA14}" srcOrd="0" destOrd="0" presId="urn:microsoft.com/office/officeart/2005/8/layout/gear1"/>
    <dgm:cxn modelId="{88C71A3B-E63A-469D-AE33-926BAF03516C}" type="presOf" srcId="{3B3E6230-38B6-465C-8023-2DF49D45C844}" destId="{781B6434-4041-4B78-8CC7-B08EEB057193}" srcOrd="0" destOrd="0" presId="urn:microsoft.com/office/officeart/2005/8/layout/gear1"/>
    <dgm:cxn modelId="{172985B1-221E-4F9B-ADBF-E7634F792100}" type="presOf" srcId="{8D5B8423-EC18-46FD-A4F8-84F711E80729}" destId="{B42D0D7E-4336-4091-A5FE-58E2BD0FAA44}" srcOrd="1" destOrd="0" presId="urn:microsoft.com/office/officeart/2005/8/layout/gear1"/>
    <dgm:cxn modelId="{69B8E978-7062-4A9D-A983-48800A278982}" type="presOf" srcId="{67E1FA12-53FD-41E2-8A22-4F971019AD69}" destId="{A8776C59-D5E5-42F3-A1E3-1441C419E589}" srcOrd="0" destOrd="0" presId="urn:microsoft.com/office/officeart/2005/8/layout/gear1"/>
    <dgm:cxn modelId="{01F5F73F-3009-4903-93D2-1636E9BF735C}" type="presOf" srcId="{8D5B8423-EC18-46FD-A4F8-84F711E80729}" destId="{DD537AF5-410A-4F91-B79C-970C479FA913}" srcOrd="0" destOrd="0" presId="urn:microsoft.com/office/officeart/2005/8/layout/gear1"/>
    <dgm:cxn modelId="{B506C322-B3EA-433F-B390-8D20733B3E19}" type="presOf" srcId="{019A653C-D7FB-459F-BFA5-4426C9C3DABA}" destId="{14930BE8-22B2-4A8B-9AB8-E5415616B787}" srcOrd="2" destOrd="0" presId="urn:microsoft.com/office/officeart/2005/8/layout/gear1"/>
    <dgm:cxn modelId="{E4C3D2C9-A753-4A5C-8285-938C242E3EB7}" type="presOf" srcId="{2D971BF3-3839-49F7-A38B-231B12AFEDB5}" destId="{A882FD3F-3409-4D58-A14F-A907832A9145}" srcOrd="0" destOrd="0" presId="urn:microsoft.com/office/officeart/2005/8/layout/gear1"/>
    <dgm:cxn modelId="{1C4EC5F9-1268-4658-B7C4-9C32CD6FC995}" type="presOf" srcId="{8D5B8423-EC18-46FD-A4F8-84F711E80729}" destId="{8B4A76DF-0A32-4485-B58F-139BBA36FE52}" srcOrd="2" destOrd="0" presId="urn:microsoft.com/office/officeart/2005/8/layout/gear1"/>
    <dgm:cxn modelId="{F527DE04-E961-488E-AF56-DE3118324E31}" type="presParOf" srcId="{A8776C59-D5E5-42F3-A1E3-1441C419E589}" destId="{DD537AF5-410A-4F91-B79C-970C479FA913}" srcOrd="0" destOrd="0" presId="urn:microsoft.com/office/officeart/2005/8/layout/gear1"/>
    <dgm:cxn modelId="{5A3EBABC-1197-484B-B9A4-074D67781B98}" type="presParOf" srcId="{A8776C59-D5E5-42F3-A1E3-1441C419E589}" destId="{B42D0D7E-4336-4091-A5FE-58E2BD0FAA44}" srcOrd="1" destOrd="0" presId="urn:microsoft.com/office/officeart/2005/8/layout/gear1"/>
    <dgm:cxn modelId="{08291FC0-2399-49DA-9354-D6AB403B940B}" type="presParOf" srcId="{A8776C59-D5E5-42F3-A1E3-1441C419E589}" destId="{8B4A76DF-0A32-4485-B58F-139BBA36FE52}" srcOrd="2" destOrd="0" presId="urn:microsoft.com/office/officeart/2005/8/layout/gear1"/>
    <dgm:cxn modelId="{06951D43-DF66-4AED-9B7E-1BA07D9D6752}" type="presParOf" srcId="{A8776C59-D5E5-42F3-A1E3-1441C419E589}" destId="{A3C3FDDD-C09B-4FD1-9C11-56BE8D80DA14}" srcOrd="3" destOrd="0" presId="urn:microsoft.com/office/officeart/2005/8/layout/gear1"/>
    <dgm:cxn modelId="{64CC83B6-C44E-44E9-8A7C-F1DC51208F67}" type="presParOf" srcId="{A8776C59-D5E5-42F3-A1E3-1441C419E589}" destId="{AED44437-EA44-4BCD-9B66-C3BB978B7393}" srcOrd="4" destOrd="0" presId="urn:microsoft.com/office/officeart/2005/8/layout/gear1"/>
    <dgm:cxn modelId="{1059B3ED-0DA0-4B2E-9498-587238E58E2E}" type="presParOf" srcId="{A8776C59-D5E5-42F3-A1E3-1441C419E589}" destId="{14930BE8-22B2-4A8B-9AB8-E5415616B787}" srcOrd="5" destOrd="0" presId="urn:microsoft.com/office/officeart/2005/8/layout/gear1"/>
    <dgm:cxn modelId="{7F88CE02-D6B3-47A2-8348-5AC4A6012591}" type="presParOf" srcId="{A8776C59-D5E5-42F3-A1E3-1441C419E589}" destId="{781B6434-4041-4B78-8CC7-B08EEB057193}" srcOrd="6" destOrd="0" presId="urn:microsoft.com/office/officeart/2005/8/layout/gear1"/>
    <dgm:cxn modelId="{F59E444A-30B9-417F-BBFB-F60B7935F88B}" type="presParOf" srcId="{A8776C59-D5E5-42F3-A1E3-1441C419E589}" destId="{A882FD3F-3409-4D58-A14F-A907832A914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342BA-C42D-4D76-A126-9D282929E7F1}">
      <dsp:nvSpPr>
        <dsp:cNvPr id="0" name=""/>
        <dsp:cNvSpPr/>
      </dsp:nvSpPr>
      <dsp:spPr>
        <a:xfrm>
          <a:off x="2913695" y="2097506"/>
          <a:ext cx="2563619" cy="2563619"/>
        </a:xfrm>
        <a:prstGeom prst="gear9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Big Data -Artificial Intelligence and Cloud Computing.</a:t>
          </a:r>
        </a:p>
      </dsp:txBody>
      <dsp:txXfrm>
        <a:off x="3429096" y="2698022"/>
        <a:ext cx="1532817" cy="1317753"/>
      </dsp:txXfrm>
    </dsp:sp>
    <dsp:sp modelId="{C9A53F57-A721-47DB-BFC1-705A8B310236}">
      <dsp:nvSpPr>
        <dsp:cNvPr id="0" name=""/>
        <dsp:cNvSpPr/>
      </dsp:nvSpPr>
      <dsp:spPr>
        <a:xfrm>
          <a:off x="1422134" y="1491560"/>
          <a:ext cx="1864450" cy="18644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Data-driven approach</a:t>
          </a:r>
        </a:p>
      </dsp:txBody>
      <dsp:txXfrm>
        <a:off x="1891515" y="1963778"/>
        <a:ext cx="925688" cy="920014"/>
      </dsp:txXfrm>
    </dsp:sp>
    <dsp:sp modelId="{D160301A-0468-464E-AF8A-05FDA5DE8083}">
      <dsp:nvSpPr>
        <dsp:cNvPr id="0" name=""/>
        <dsp:cNvSpPr/>
      </dsp:nvSpPr>
      <dsp:spPr>
        <a:xfrm rot="20700000">
          <a:off x="2466417" y="205279"/>
          <a:ext cx="1826780" cy="1826780"/>
        </a:xfrm>
        <a:prstGeom prst="gear6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Risk-based supervision philosophy</a:t>
          </a:r>
        </a:p>
      </dsp:txBody>
      <dsp:txXfrm rot="-20700000">
        <a:off x="2867083" y="605946"/>
        <a:ext cx="1025447" cy="1025447"/>
      </dsp:txXfrm>
    </dsp:sp>
    <dsp:sp modelId="{01959741-5B0D-4940-9EB9-8DECFA088C89}">
      <dsp:nvSpPr>
        <dsp:cNvPr id="0" name=""/>
        <dsp:cNvSpPr/>
      </dsp:nvSpPr>
      <dsp:spPr>
        <a:xfrm>
          <a:off x="2721725" y="1707723"/>
          <a:ext cx="3281432" cy="3281432"/>
        </a:xfrm>
        <a:prstGeom prst="circularArrow">
          <a:avLst>
            <a:gd name="adj1" fmla="val 4688"/>
            <a:gd name="adj2" fmla="val 299029"/>
            <a:gd name="adj3" fmla="val 2526295"/>
            <a:gd name="adj4" fmla="val 1583962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50111-BA3F-49A4-85C3-CEE98EE92091}">
      <dsp:nvSpPr>
        <dsp:cNvPr id="0" name=""/>
        <dsp:cNvSpPr/>
      </dsp:nvSpPr>
      <dsp:spPr>
        <a:xfrm>
          <a:off x="1091944" y="1077024"/>
          <a:ext cx="2384165" cy="23841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C41CA-277F-44AE-8938-61C398986295}">
      <dsp:nvSpPr>
        <dsp:cNvPr id="0" name=""/>
        <dsp:cNvSpPr/>
      </dsp:nvSpPr>
      <dsp:spPr>
        <a:xfrm>
          <a:off x="2043864" y="-196857"/>
          <a:ext cx="2570610" cy="257061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37AF5-410A-4F91-B79C-970C479FA913}">
      <dsp:nvSpPr>
        <dsp:cNvPr id="0" name=""/>
        <dsp:cNvSpPr/>
      </dsp:nvSpPr>
      <dsp:spPr>
        <a:xfrm>
          <a:off x="2749995" y="1415681"/>
          <a:ext cx="2124615" cy="212461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entury Gothic" panose="020B0502020202020204" pitchFamily="34" charset="0"/>
            </a:rPr>
            <a:t>New exams for the financial information providers  </a:t>
          </a:r>
        </a:p>
      </dsp:txBody>
      <dsp:txXfrm>
        <a:off x="3177137" y="1913362"/>
        <a:ext cx="1270331" cy="1092096"/>
      </dsp:txXfrm>
    </dsp:sp>
    <dsp:sp modelId="{A3C3FDDD-C09B-4FD1-9C11-56BE8D80DA14}">
      <dsp:nvSpPr>
        <dsp:cNvPr id="0" name=""/>
        <dsp:cNvSpPr/>
      </dsp:nvSpPr>
      <dsp:spPr>
        <a:xfrm>
          <a:off x="1216502" y="527437"/>
          <a:ext cx="1937031" cy="1942578"/>
        </a:xfrm>
        <a:prstGeom prst="gear6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entury Gothic" panose="020B0502020202020204" pitchFamily="34" charset="0"/>
            </a:rPr>
            <a:t>Supervisory system for monitoring   online marketing activities </a:t>
          </a:r>
        </a:p>
      </dsp:txBody>
      <dsp:txXfrm>
        <a:off x="1704155" y="1018856"/>
        <a:ext cx="961725" cy="959740"/>
      </dsp:txXfrm>
    </dsp:sp>
    <dsp:sp modelId="{781B6434-4041-4B78-8CC7-B08EEB057193}">
      <dsp:nvSpPr>
        <dsp:cNvPr id="0" name=""/>
        <dsp:cNvSpPr/>
      </dsp:nvSpPr>
      <dsp:spPr>
        <a:xfrm>
          <a:off x="2629650" y="995045"/>
          <a:ext cx="2613277" cy="2613277"/>
        </a:xfrm>
        <a:prstGeom prst="circularArrow">
          <a:avLst>
            <a:gd name="adj1" fmla="val 4878"/>
            <a:gd name="adj2" fmla="val 312630"/>
            <a:gd name="adj3" fmla="val 3117079"/>
            <a:gd name="adj4" fmla="val 1525648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2FD3F-3409-4D58-A14F-A907832A9145}">
      <dsp:nvSpPr>
        <dsp:cNvPr id="0" name=""/>
        <dsp:cNvSpPr/>
      </dsp:nvSpPr>
      <dsp:spPr>
        <a:xfrm>
          <a:off x="924621" y="479543"/>
          <a:ext cx="1975892" cy="19758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7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176" y="365126"/>
            <a:ext cx="9677624" cy="773562"/>
          </a:xfrm>
        </p:spPr>
        <p:txBody>
          <a:bodyPr>
            <a:normAutofit/>
          </a:bodyPr>
          <a:lstStyle>
            <a:lvl1pPr>
              <a:defRPr lang="en-US" sz="2800" b="1" kern="1200" dirty="0">
                <a:solidFill>
                  <a:srgbClr val="25487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90FACECA-8329-4688-83D4-7707CF3807C7}"/>
              </a:ext>
            </a:extLst>
          </p:cNvPr>
          <p:cNvSpPr txBox="1">
            <a:spLocks/>
          </p:cNvSpPr>
          <p:nvPr userDrawn="1"/>
        </p:nvSpPr>
        <p:spPr>
          <a:xfrm>
            <a:off x="11294727" y="647682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6BDACF-25DA-4643-B666-162FC0E9D579}" type="slidenum">
              <a:rPr lang="en-US" sz="105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DD4B042-3590-436A-92DE-D080E120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6466196-0765-477A-AC3C-D5309F4A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D5310-67E8-4BAD-9074-A40B5F382A5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092A0-3DC7-4C53-9810-77588F05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174" y="409868"/>
            <a:ext cx="9677625" cy="77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DB66B-6688-4298-83B8-BA394BF88E59}"/>
              </a:ext>
            </a:extLst>
          </p:cNvPr>
          <p:cNvSpPr/>
          <p:nvPr userDrawn="1"/>
        </p:nvSpPr>
        <p:spPr>
          <a:xfrm>
            <a:off x="-17127" y="1495778"/>
            <a:ext cx="12209127" cy="5370175"/>
          </a:xfrm>
          <a:prstGeom prst="rect">
            <a:avLst/>
          </a:prstGeom>
          <a:solidFill>
            <a:srgbClr val="12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7DB6DDE-3F91-4225-8CC4-12FA962F6DAC}"/>
              </a:ext>
            </a:extLst>
          </p:cNvPr>
          <p:cNvSpPr txBox="1">
            <a:spLocks/>
          </p:cNvSpPr>
          <p:nvPr userDrawn="1"/>
        </p:nvSpPr>
        <p:spPr>
          <a:xfrm>
            <a:off x="11294727" y="647682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6BDACF-25DA-4643-B666-162FC0E9D579}" type="slidenum">
              <a:rPr lang="en-US" sz="105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9415CE6-AF3D-476C-A6B0-DEE346132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151A10B-A80E-4AE0-B8C6-D316CE0FE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B2DE196-C27F-47B3-BC4B-551533D12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4914" y="352601"/>
            <a:ext cx="963213" cy="8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636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25487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29519C-02F5-442E-8FBF-38E491BEC159}"/>
              </a:ext>
            </a:extLst>
          </p:cNvPr>
          <p:cNvSpPr/>
          <p:nvPr/>
        </p:nvSpPr>
        <p:spPr>
          <a:xfrm>
            <a:off x="6095999" y="0"/>
            <a:ext cx="6096001" cy="6917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A5603-A442-4185-9992-0EF513D5864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21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57" y="0"/>
            <a:ext cx="5594485" cy="6858000"/>
          </a:xfrm>
        </p:spPr>
        <p:txBody>
          <a:bodyPr anchor="ctr">
            <a:noAutofit/>
          </a:bodyPr>
          <a:lstStyle/>
          <a:p>
            <a:r>
              <a:rPr lang="en-GB" sz="4000" b="1" dirty="0">
                <a:solidFill>
                  <a:srgbClr val="CADC32"/>
                </a:solidFill>
                <a:latin typeface="Century Gothic" panose="020B0502020202020204" pitchFamily="34" charset="0"/>
              </a:rPr>
              <a:t>REGULATORY CHALLENGES </a:t>
            </a:r>
            <a:br>
              <a:rPr lang="en-GB" sz="4000" b="1" dirty="0">
                <a:solidFill>
                  <a:srgbClr val="CADC32"/>
                </a:solidFill>
                <a:latin typeface="Century Gothic" panose="020B0502020202020204" pitchFamily="34" charset="0"/>
              </a:rPr>
            </a:br>
            <a:r>
              <a:rPr lang="en-GB" sz="3200" b="0" dirty="0">
                <a:solidFill>
                  <a:srgbClr val="BDBEC1"/>
                </a:solidFill>
                <a:latin typeface="Century Gothic" panose="020B0502020202020204" pitchFamily="34" charset="0"/>
              </a:rPr>
              <a:t>in an ever-changing </a:t>
            </a:r>
            <a:br>
              <a:rPr lang="en-GB" sz="3200" b="0" dirty="0">
                <a:solidFill>
                  <a:srgbClr val="BDBEC1"/>
                </a:solidFill>
                <a:latin typeface="Century Gothic" panose="020B0502020202020204" pitchFamily="34" charset="0"/>
              </a:rPr>
            </a:br>
            <a:r>
              <a:rPr lang="en-GB" sz="3200" b="0" dirty="0">
                <a:solidFill>
                  <a:srgbClr val="BDBEC1"/>
                </a:solidFill>
                <a:latin typeface="Century Gothic" panose="020B0502020202020204" pitchFamily="34" charset="0"/>
              </a:rPr>
              <a:t>financial landscape</a:t>
            </a:r>
            <a:endParaRPr lang="en-US" sz="2000" b="0" dirty="0">
              <a:solidFill>
                <a:srgbClr val="BDBEC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EF496-E8BD-4025-822C-1F00AFFE1273}"/>
              </a:ext>
            </a:extLst>
          </p:cNvPr>
          <p:cNvGrpSpPr/>
          <p:nvPr/>
        </p:nvGrpSpPr>
        <p:grpSpPr>
          <a:xfrm>
            <a:off x="6725092" y="1534283"/>
            <a:ext cx="4837813" cy="3789434"/>
            <a:chOff x="6725092" y="646502"/>
            <a:chExt cx="4837813" cy="37894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7AA9B0-F937-4DEC-A7CA-65052E3638AA}"/>
                </a:ext>
              </a:extLst>
            </p:cNvPr>
            <p:cNvGrpSpPr/>
            <p:nvPr/>
          </p:nvGrpSpPr>
          <p:grpSpPr>
            <a:xfrm>
              <a:off x="6725092" y="2481699"/>
              <a:ext cx="4837813" cy="1954237"/>
              <a:chOff x="6896012" y="2905780"/>
              <a:chExt cx="4837813" cy="195423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896012" y="2905780"/>
                <a:ext cx="4837813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7C1"/>
                    </a:solidFill>
                    <a:latin typeface="Century Gothic" panose="020B0502020202020204" pitchFamily="34" charset="0"/>
                  </a:rPr>
                  <a:t>DR. GEORGE THEOCHARIDES</a:t>
                </a:r>
              </a:p>
              <a:p>
                <a:pPr algn="ctr"/>
                <a:endParaRPr lang="en-US" sz="800" dirty="0">
                  <a:solidFill>
                    <a:srgbClr val="25487A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Chairman, Cyprus Securities and Exchange Commission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423215" y="4275242"/>
                <a:ext cx="37834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IFX EXPO International 2021, Limassol</a:t>
                </a:r>
              </a:p>
              <a:p>
                <a:pPr algn="ctr"/>
                <a:r>
                  <a:rPr lang="en-US" sz="1600" dirty="0">
                    <a:solidFill>
                      <a:srgbClr val="25487A"/>
                    </a:solidFill>
                    <a:latin typeface="Century Gothic" panose="020B0502020202020204" pitchFamily="34" charset="0"/>
                  </a:rPr>
                  <a:t>5 October 2021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666" y="646502"/>
              <a:ext cx="4350665" cy="1569466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F6EA188-54E1-4DBC-BB71-2D522EF173D8}"/>
              </a:ext>
            </a:extLst>
          </p:cNvPr>
          <p:cNvSpPr/>
          <p:nvPr/>
        </p:nvSpPr>
        <p:spPr>
          <a:xfrm>
            <a:off x="10251034" y="1744208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2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INNOVATION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algn="just">
              <a:buClr>
                <a:srgbClr val="0062AC"/>
              </a:buClr>
              <a:buNone/>
            </a:pP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2" y="2198338"/>
            <a:ext cx="3629025" cy="35242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30958" y="3757241"/>
            <a:ext cx="6172200" cy="88814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5457440" y="3516390"/>
            <a:ext cx="4956787" cy="88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Established in September 2018 and aims to explore the growth and uses of FinTech and </a:t>
            </a:r>
            <a:r>
              <a:rPr lang="en-US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RegTech</a:t>
            </a:r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 defTabSz="6667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Currently exploring opportunity to transform the Innovation Hub into a Regulatory Sandbox</a:t>
            </a:r>
            <a:endParaRPr lang="en-US" sz="1500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99B904E6-7C4A-4430-B768-BF749C04BE93}"/>
              </a:ext>
            </a:extLst>
          </p:cNvPr>
          <p:cNvSpPr txBox="1">
            <a:spLocks/>
          </p:cNvSpPr>
          <p:nvPr/>
        </p:nvSpPr>
        <p:spPr>
          <a:xfrm>
            <a:off x="440073" y="6508073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9D4BF805-8B34-4970-9FD8-07F4C4E90BC4}"/>
              </a:ext>
            </a:extLst>
          </p:cNvPr>
          <p:cNvSpPr txBox="1">
            <a:spLocks/>
          </p:cNvSpPr>
          <p:nvPr/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</p:spTree>
    <p:extLst>
      <p:ext uri="{BB962C8B-B14F-4D97-AF65-F5344CB8AC3E}">
        <p14:creationId xmlns:p14="http://schemas.microsoft.com/office/powerpoint/2010/main" val="33880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576" b="18520"/>
          <a:stretch/>
        </p:blipFill>
        <p:spPr>
          <a:xfrm>
            <a:off x="0" y="1488030"/>
            <a:ext cx="12196762" cy="5369970"/>
          </a:xfrm>
          <a:prstGeom prst="rect">
            <a:avLst/>
          </a:prstGeom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CRYPTO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algn="just">
              <a:buClr>
                <a:srgbClr val="0062AC"/>
              </a:buClr>
              <a:buNone/>
            </a:pP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8626" y="2132693"/>
            <a:ext cx="3186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Policy Statement on the Registration and Operations of Crypto Asset Services Providers 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B9E762-AFC4-4FC2-92CA-42225D7537F6}"/>
              </a:ext>
            </a:extLst>
          </p:cNvPr>
          <p:cNvSpPr txBox="1">
            <a:spLocks/>
          </p:cNvSpPr>
          <p:nvPr/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5507E44D-1DC5-47CA-9E42-70CD5458C04D}"/>
              </a:ext>
            </a:extLst>
          </p:cNvPr>
          <p:cNvSpPr txBox="1">
            <a:spLocks/>
          </p:cNvSpPr>
          <p:nvPr/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5802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90414" y="2768945"/>
            <a:ext cx="47299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spcBef>
                <a:spcPct val="0"/>
              </a:spcBef>
              <a:spcAft>
                <a:spcPts val="1200"/>
              </a:spcAft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Obligations for CASPs: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Fitness and probity checks on CASP Beneficiaries  </a:t>
            </a:r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Ensuring Know Your Client and other due diligence measures are undertaken</a:t>
            </a:r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Studying economic profile and source of funds    </a:t>
            </a:r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Identifying and reporting suspicious transactions</a:t>
            </a:r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Undertaking comprehensive risk assessments</a:t>
            </a:r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" y="2074800"/>
            <a:ext cx="5675812" cy="39428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2FECC5-1BD1-45F8-9712-0401B6BB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CRYPTO ASSETS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9C273AD-13E1-4502-B64F-3425D8A547EF}"/>
              </a:ext>
            </a:extLst>
          </p:cNvPr>
          <p:cNvSpPr txBox="1">
            <a:spLocks/>
          </p:cNvSpPr>
          <p:nvPr/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6991FE23-6ACC-4071-8C4B-DEEE193FEB57}"/>
              </a:ext>
            </a:extLst>
          </p:cNvPr>
          <p:cNvSpPr txBox="1">
            <a:spLocks/>
          </p:cNvSpPr>
          <p:nvPr/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</p:spTree>
    <p:extLst>
      <p:ext uri="{BB962C8B-B14F-4D97-AF65-F5344CB8AC3E}">
        <p14:creationId xmlns:p14="http://schemas.microsoft.com/office/powerpoint/2010/main" val="31130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MiCA explained: the EU cryptoasset la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7447"/>
          <a:stretch/>
        </p:blipFill>
        <p:spPr bwMode="auto">
          <a:xfrm>
            <a:off x="0" y="1532998"/>
            <a:ext cx="12192000" cy="53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C999A0-EF24-4F31-9614-9DE0B6DE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MiCA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34CEC-2B10-48D0-873D-C2F098596256}"/>
              </a:ext>
            </a:extLst>
          </p:cNvPr>
          <p:cNvSpPr/>
          <p:nvPr/>
        </p:nvSpPr>
        <p:spPr>
          <a:xfrm>
            <a:off x="6790414" y="2548408"/>
            <a:ext cx="472993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>
              <a:spcBef>
                <a:spcPct val="0"/>
              </a:spcBef>
              <a:spcAft>
                <a:spcPts val="1200"/>
              </a:spcAft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Broad objectives: 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To provide legal certainty for crypto-assets not covered by existing EU financial services legislation  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To establish uniform rules for crypto-asset service providers and issuers at EU level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To replace existing national frameworks applicable to crypto-assets not covered by existing EU financial services legislation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To establish specific rules for so-called ‘</a:t>
            </a:r>
            <a:r>
              <a:rPr lang="en-GB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stablecoins</a:t>
            </a: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’ </a:t>
            </a:r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5507E44D-1DC5-47CA-9E42-70CD5458C04D}"/>
              </a:ext>
            </a:extLst>
          </p:cNvPr>
          <p:cNvSpPr txBox="1">
            <a:spLocks/>
          </p:cNvSpPr>
          <p:nvPr/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95B9E762-AFC4-4FC2-92CA-42225D7537F6}"/>
              </a:ext>
            </a:extLst>
          </p:cNvPr>
          <p:cNvSpPr txBox="1">
            <a:spLocks/>
          </p:cNvSpPr>
          <p:nvPr/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</p:spTree>
    <p:extLst>
      <p:ext uri="{BB962C8B-B14F-4D97-AF65-F5344CB8AC3E}">
        <p14:creationId xmlns:p14="http://schemas.microsoft.com/office/powerpoint/2010/main" val="8396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38366922"/>
              </p:ext>
            </p:extLst>
          </p:nvPr>
        </p:nvGraphicFramePr>
        <p:xfrm>
          <a:off x="864719" y="1769091"/>
          <a:ext cx="6293503" cy="466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48688720"/>
              </p:ext>
            </p:extLst>
          </p:nvPr>
        </p:nvGraphicFramePr>
        <p:xfrm>
          <a:off x="5886319" y="1473263"/>
          <a:ext cx="5467481" cy="386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7FBA2B86-152B-4C25-B281-EED9D0C4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SUPERVISION &amp; EDUCATION</a:t>
            </a:r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5507E44D-1DC5-47CA-9E42-70CD5458C04D}"/>
              </a:ext>
            </a:extLst>
          </p:cNvPr>
          <p:cNvSpPr txBox="1">
            <a:spLocks/>
          </p:cNvSpPr>
          <p:nvPr/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236BD125-B7EF-455D-B0F4-FB86624E5195}"/>
              </a:ext>
            </a:extLst>
          </p:cNvPr>
          <p:cNvSpPr txBox="1">
            <a:spLocks/>
          </p:cNvSpPr>
          <p:nvPr/>
        </p:nvSpPr>
        <p:spPr>
          <a:xfrm>
            <a:off x="3810000" y="6508072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956852" y="4441370"/>
            <a:ext cx="2278588" cy="2176645"/>
            <a:chOff x="1836673" y="1926336"/>
            <a:chExt cx="2407920" cy="2407920"/>
          </a:xfrm>
          <a:solidFill>
            <a:schemeClr val="accent2"/>
          </a:solidFill>
        </p:grpSpPr>
        <p:sp>
          <p:nvSpPr>
            <p:cNvPr id="9" name="Shape 8"/>
            <p:cNvSpPr/>
            <p:nvPr/>
          </p:nvSpPr>
          <p:spPr>
            <a:xfrm>
              <a:off x="1836673" y="1926336"/>
              <a:ext cx="2407920" cy="2407920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/>
            <p:cNvSpPr txBox="1"/>
            <p:nvPr/>
          </p:nvSpPr>
          <p:spPr>
            <a:xfrm>
              <a:off x="2442874" y="2536201"/>
              <a:ext cx="1195518" cy="11881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Investor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 smtClean="0"/>
                <a:t>Education 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3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61" y="2215388"/>
            <a:ext cx="2887873" cy="41020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8358B03-B01D-407F-90D2-403650D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7165A9-F89C-4143-A90C-2265A84A313A}"/>
              </a:ext>
            </a:extLst>
          </p:cNvPr>
          <p:cNvSpPr/>
          <p:nvPr/>
        </p:nvSpPr>
        <p:spPr>
          <a:xfrm>
            <a:off x="6790414" y="2548408"/>
            <a:ext cx="472993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ESG is playing a decisive role as investments are evaluated and decisions are made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CySEC</a:t>
            </a: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has created a dedicated section on its website on sustainable finance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Market participants are urged to take all the necessary steps and ensure full compliance with the regulatory requirements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Promising indications in Cyprus that some alternative funds are focusing their investment policies on environmental, social and governance factors </a:t>
            </a:r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51A5D19-6D81-4DA8-8DBD-7EF36B53AFB6}"/>
              </a:ext>
            </a:extLst>
          </p:cNvPr>
          <p:cNvSpPr txBox="1">
            <a:spLocks/>
          </p:cNvSpPr>
          <p:nvPr/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95B9E762-AFC4-4FC2-92CA-42225D7537F6}"/>
              </a:ext>
            </a:extLst>
          </p:cNvPr>
          <p:cNvSpPr txBox="1">
            <a:spLocks/>
          </p:cNvSpPr>
          <p:nvPr/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</p:spTree>
    <p:extLst>
      <p:ext uri="{BB962C8B-B14F-4D97-AF65-F5344CB8AC3E}">
        <p14:creationId xmlns:p14="http://schemas.microsoft.com/office/powerpoint/2010/main" val="21757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57600" y="4944257"/>
            <a:ext cx="6172200" cy="88814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15" y="2485996"/>
            <a:ext cx="5601931" cy="3062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4F25E1-2D63-4B00-8B5C-A4144653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CROWDFUNDING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BC8C70-A404-487C-AD24-08AF847FEA6B}"/>
              </a:ext>
            </a:extLst>
          </p:cNvPr>
          <p:cNvSpPr/>
          <p:nvPr/>
        </p:nvSpPr>
        <p:spPr>
          <a:xfrm>
            <a:off x="6893781" y="3663247"/>
            <a:ext cx="4729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crowdfunding regime</a:t>
            </a:r>
          </a:p>
          <a:p>
            <a:pPr marL="342900" indent="-342900" defTabSz="666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 EU Crowdfunding Regulation 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69E069BE-5C68-440D-9645-458FF02E9E8E}"/>
              </a:ext>
            </a:extLst>
          </p:cNvPr>
          <p:cNvSpPr txBox="1">
            <a:spLocks/>
          </p:cNvSpPr>
          <p:nvPr/>
        </p:nvSpPr>
        <p:spPr>
          <a:xfrm>
            <a:off x="440073" y="6468884"/>
            <a:ext cx="3505200" cy="3810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October 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03FA9139-182A-4146-BFE7-AA4F0A9CC488}"/>
              </a:ext>
            </a:extLst>
          </p:cNvPr>
          <p:cNvSpPr txBox="1">
            <a:spLocks/>
          </p:cNvSpPr>
          <p:nvPr/>
        </p:nvSpPr>
        <p:spPr>
          <a:xfrm>
            <a:off x="3810000" y="6468884"/>
            <a:ext cx="4572000" cy="381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Cyprus Securities and Exchange Commission</a:t>
            </a:r>
          </a:p>
        </p:txBody>
      </p:sp>
    </p:spTree>
    <p:extLst>
      <p:ext uri="{BB962C8B-B14F-4D97-AF65-F5344CB8AC3E}">
        <p14:creationId xmlns:p14="http://schemas.microsoft.com/office/powerpoint/2010/main" val="28015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EFC60-7A22-47D8-855E-24B641F6E0C3}"/>
              </a:ext>
            </a:extLst>
          </p:cNvPr>
          <p:cNvSpPr/>
          <p:nvPr/>
        </p:nvSpPr>
        <p:spPr>
          <a:xfrm>
            <a:off x="-95416" y="-1"/>
            <a:ext cx="12287416" cy="69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4672B7-2E98-4B20-B62C-33BAB5F35ED9}"/>
              </a:ext>
            </a:extLst>
          </p:cNvPr>
          <p:cNvGrpSpPr/>
          <p:nvPr/>
        </p:nvGrpSpPr>
        <p:grpSpPr>
          <a:xfrm>
            <a:off x="3021830" y="1680655"/>
            <a:ext cx="6148340" cy="3496690"/>
            <a:chOff x="1351849" y="1441929"/>
            <a:chExt cx="6148340" cy="349669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FF80ACC-5A08-48F5-8973-891B1BF48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1849" y="1441929"/>
              <a:ext cx="3172443" cy="291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 descr="https://encrypted-tbn0.gstatic.com/images?q=tbn:ANd9GcQb5pqLCEyRQCi2MGnkhHhvWrAczU_U5tIGGgiiKPfdXdfXNRRE6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654" y="2999632"/>
              <a:ext cx="3687535" cy="1938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49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327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REGULATORY CHALLENGES  in an ever-changing  financial landscape</vt:lpstr>
      <vt:lpstr>INNOVATION HUB</vt:lpstr>
      <vt:lpstr>CRYPTO ASSETS</vt:lpstr>
      <vt:lpstr>CRYPTO ASSETS</vt:lpstr>
      <vt:lpstr>MiCA</vt:lpstr>
      <vt:lpstr>SUPERVISION &amp; EDUCATION</vt:lpstr>
      <vt:lpstr>ESG</vt:lpstr>
      <vt:lpstr>CROWDFUNDING</vt:lpstr>
      <vt:lpstr>PowerPoint Presentation</vt:lpstr>
    </vt:vector>
  </TitlesOfParts>
  <Company>CySEC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Legislation</dc:title>
  <dc:creator>Eleni Nicolaou</dc:creator>
  <cp:lastModifiedBy>Eleni Nicolaou</cp:lastModifiedBy>
  <cp:revision>68</cp:revision>
  <cp:lastPrinted>2021-09-22T10:57:23Z</cp:lastPrinted>
  <dcterms:created xsi:type="dcterms:W3CDTF">2021-09-22T06:32:57Z</dcterms:created>
  <dcterms:modified xsi:type="dcterms:W3CDTF">2021-10-04T16:14:40Z</dcterms:modified>
</cp:coreProperties>
</file>